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sldIdLst>
    <p:sldId id="256" r:id="rId2"/>
    <p:sldId id="257" r:id="rId3"/>
    <p:sldId id="258" r:id="rId4"/>
    <p:sldId id="259" r:id="rId5"/>
    <p:sldId id="268" r:id="rId6"/>
    <p:sldId id="269" r:id="rId7"/>
    <p:sldId id="260" r:id="rId8"/>
    <p:sldId id="262" r:id="rId9"/>
    <p:sldId id="264" r:id="rId10"/>
    <p:sldId id="265" r:id="rId11"/>
    <p:sldId id="263" r:id="rId12"/>
    <p:sldId id="267" r:id="rId13"/>
    <p:sldId id="270" r:id="rId14"/>
    <p:sldId id="271" r:id="rId15"/>
    <p:sldId id="272"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220" dt="2023-10-17T06:51:00.120"/>
    <p1510:client id="{6666B5D6-243B-4466-94D7-AB92BA4D924C}" v="1" dt="2023-10-18T15:00:40.619"/>
    <p1510:client id="{694A4447-69DF-4FA4-94E4-68E83BD91D86}" v="1076" dt="2023-10-15T19:43:41.657"/>
    <p1510:client id="{69DA3BA9-C863-461A-8B33-7538FBD9F774}" v="19" dt="2023-10-18T15:07:32.926"/>
    <p1510:client id="{7BE67197-1F0C-421E-A037-53AAA7B33030}" v="464" dt="2023-10-20T17:31:53.084"/>
    <p1510:client id="{9C9E3A54-C994-400A-9153-D7A44FE84EF9}" v="4" dt="2023-10-17T07:18:27.07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Process5" loCatId="process" qsTypeId="urn:microsoft.com/office/officeart/2005/8/quickstyle/simple2" qsCatId="simple" csTypeId="urn:microsoft.com/office/officeart/2005/8/colors/accent5_2" csCatId="accent5"/>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D6AA2458-8773-481D-811F-69D65E81C2DC}" type="pres">
      <dgm:prSet presAssocID="{E080B495-3E6C-4835-8BD6-809216094F84}" presName="outerComposite" presStyleCnt="0">
        <dgm:presLayoutVars>
          <dgm:chMax val="5"/>
          <dgm:dir/>
          <dgm:resizeHandles val="exact"/>
        </dgm:presLayoutVars>
      </dgm:prSet>
      <dgm:spPr/>
    </dgm:pt>
    <dgm:pt modelId="{FB04A584-F4B6-4875-8DC1-A40A5B3128A7}" type="pres">
      <dgm:prSet presAssocID="{E080B495-3E6C-4835-8BD6-809216094F84}" presName="dummyMaxCanvas" presStyleCnt="0">
        <dgm:presLayoutVars/>
      </dgm:prSet>
      <dgm:spPr/>
    </dgm:pt>
    <dgm:pt modelId="{964EADD1-2D72-4BC4-9717-6C7306FD781B}" type="pres">
      <dgm:prSet presAssocID="{E080B495-3E6C-4835-8BD6-809216094F84}" presName="ThreeNodes_1" presStyleLbl="node1" presStyleIdx="0" presStyleCnt="3">
        <dgm:presLayoutVars>
          <dgm:bulletEnabled val="1"/>
        </dgm:presLayoutVars>
      </dgm:prSet>
      <dgm:spPr/>
    </dgm:pt>
    <dgm:pt modelId="{4CD95776-085B-4C99-937C-9AF7E5BF1A0D}" type="pres">
      <dgm:prSet presAssocID="{E080B495-3E6C-4835-8BD6-809216094F84}" presName="ThreeNodes_2" presStyleLbl="node1" presStyleIdx="1" presStyleCnt="3">
        <dgm:presLayoutVars>
          <dgm:bulletEnabled val="1"/>
        </dgm:presLayoutVars>
      </dgm:prSet>
      <dgm:spPr/>
    </dgm:pt>
    <dgm:pt modelId="{816135E5-6CDF-414C-A7F7-797559FB698D}" type="pres">
      <dgm:prSet presAssocID="{E080B495-3E6C-4835-8BD6-809216094F84}" presName="ThreeNodes_3" presStyleLbl="node1" presStyleIdx="2" presStyleCnt="3">
        <dgm:presLayoutVars>
          <dgm:bulletEnabled val="1"/>
        </dgm:presLayoutVars>
      </dgm:prSet>
      <dgm:spPr/>
    </dgm:pt>
    <dgm:pt modelId="{703024D8-8E6A-4AA1-A8DB-FAF29B28B6D9}" type="pres">
      <dgm:prSet presAssocID="{E080B495-3E6C-4835-8BD6-809216094F84}" presName="ThreeConn_1-2" presStyleLbl="fgAccFollowNode1" presStyleIdx="0" presStyleCnt="2">
        <dgm:presLayoutVars>
          <dgm:bulletEnabled val="1"/>
        </dgm:presLayoutVars>
      </dgm:prSet>
      <dgm:spPr/>
    </dgm:pt>
    <dgm:pt modelId="{0BB905EB-E7E1-4D74-A7D0-9005BE65F463}" type="pres">
      <dgm:prSet presAssocID="{E080B495-3E6C-4835-8BD6-809216094F84}" presName="ThreeConn_2-3" presStyleLbl="fgAccFollowNode1" presStyleIdx="1" presStyleCnt="2">
        <dgm:presLayoutVars>
          <dgm:bulletEnabled val="1"/>
        </dgm:presLayoutVars>
      </dgm:prSet>
      <dgm:spPr/>
    </dgm:pt>
    <dgm:pt modelId="{00F949A5-9A4A-43F6-AF42-4909032589E7}" type="pres">
      <dgm:prSet presAssocID="{E080B495-3E6C-4835-8BD6-809216094F84}" presName="ThreeNodes_1_text" presStyleLbl="node1" presStyleIdx="2" presStyleCnt="3">
        <dgm:presLayoutVars>
          <dgm:bulletEnabled val="1"/>
        </dgm:presLayoutVars>
      </dgm:prSet>
      <dgm:spPr/>
    </dgm:pt>
    <dgm:pt modelId="{423F8612-D6C5-4D74-B8C7-DB51E6B59DA0}" type="pres">
      <dgm:prSet presAssocID="{E080B495-3E6C-4835-8BD6-809216094F84}" presName="ThreeNodes_2_text" presStyleLbl="node1" presStyleIdx="2" presStyleCnt="3">
        <dgm:presLayoutVars>
          <dgm:bulletEnabled val="1"/>
        </dgm:presLayoutVars>
      </dgm:prSet>
      <dgm:spPr/>
    </dgm:pt>
    <dgm:pt modelId="{08C40570-2713-490C-A558-B4B42852A5F7}" type="pres">
      <dgm:prSet presAssocID="{E080B495-3E6C-4835-8BD6-809216094F84}" presName="ThreeNodes_3_text" presStyleLbl="node1" presStyleIdx="2" presStyleCnt="3">
        <dgm:presLayoutVars>
          <dgm:bulletEnabled val="1"/>
        </dgm:presLayoutVars>
      </dgm:prSet>
      <dgm:spPr/>
    </dgm:pt>
  </dgm:ptLst>
  <dgm:cxnLst>
    <dgm:cxn modelId="{FEE17305-D5FB-46B4-90C4-67C48E0677CF}" type="presOf" srcId="{530CFD95-A293-4928-8D99-847A06FA58DA}" destId="{423F8612-D6C5-4D74-B8C7-DB51E6B59DA0}" srcOrd="1" destOrd="0" presId="urn:microsoft.com/office/officeart/2005/8/layout/vProcess5"/>
    <dgm:cxn modelId="{171A461E-0B24-475A-85D9-94051F356934}" type="presOf" srcId="{E080B495-3E6C-4835-8BD6-809216094F84}" destId="{D6AA2458-8773-481D-811F-69D65E81C2DC}" srcOrd="0" destOrd="0" presId="urn:microsoft.com/office/officeart/2005/8/layout/vProcess5"/>
    <dgm:cxn modelId="{D9B6392B-81D2-4F4B-8E7B-6114B30A775D}" type="presOf" srcId="{85E082D9-43EB-4157-A1DE-2EF3924A5B29}" destId="{08C40570-2713-490C-A558-B4B42852A5F7}" srcOrd="1" destOrd="0" presId="urn:microsoft.com/office/officeart/2005/8/layout/vProcess5"/>
    <dgm:cxn modelId="{95518838-46B7-44BF-AC0E-C0A56B9B475F}" type="presOf" srcId="{AD694EB7-7445-45A7-B2B5-64B25C21CFBC}" destId="{703024D8-8E6A-4AA1-A8DB-FAF29B28B6D9}" srcOrd="0" destOrd="0" presId="urn:microsoft.com/office/officeart/2005/8/layout/vProcess5"/>
    <dgm:cxn modelId="{5050C667-B961-4585-88FF-E43A14D3C634}" type="presOf" srcId="{530CFD95-A293-4928-8D99-847A06FA58DA}" destId="{4CD95776-085B-4C99-937C-9AF7E5BF1A0D}" srcOrd="0" destOrd="0" presId="urn:microsoft.com/office/officeart/2005/8/layout/vProcess5"/>
    <dgm:cxn modelId="{6A5AB780-1D60-42BF-A827-779C1179C269}" type="presOf" srcId="{85E082D9-43EB-4157-A1DE-2EF3924A5B29}" destId="{816135E5-6CDF-414C-A7F7-797559FB698D}" srcOrd="0" destOrd="0" presId="urn:microsoft.com/office/officeart/2005/8/layout/vProcess5"/>
    <dgm:cxn modelId="{67EB428A-0FC0-4BC9-AF75-4A136D7E00AD}" type="presOf" srcId="{7C817D1E-CDB0-4EA9-8943-1E0E1754C3D0}" destId="{0BB905EB-E7E1-4D74-A7D0-9005BE65F463}" srcOrd="0" destOrd="0" presId="urn:microsoft.com/office/officeart/2005/8/layout/vProcess5"/>
    <dgm:cxn modelId="{D568BCA8-E1D2-4B66-A2A5-56456D052752}" srcId="{E080B495-3E6C-4835-8BD6-809216094F84}" destId="{530CFD95-A293-4928-8D99-847A06FA58DA}" srcOrd="1" destOrd="0" parTransId="{08853C0F-400D-4F02-9857-199F4953A1BB}" sibTransId="{7C817D1E-CDB0-4EA9-8943-1E0E1754C3D0}"/>
    <dgm:cxn modelId="{4AA012B5-E224-4052-8BC0-540A27110834}" type="presOf" srcId="{1DD7D01A-B4E6-4DD7-B68E-A89317F7CDC6}" destId="{964EADD1-2D72-4BC4-9717-6C7306FD781B}" srcOrd="0" destOrd="0" presId="urn:microsoft.com/office/officeart/2005/8/layout/vProcess5"/>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0CA6A4C1-F2C3-4B9F-89EE-FEE559EEB7AF}" type="presOf" srcId="{1DD7D01A-B4E6-4DD7-B68E-A89317F7CDC6}" destId="{00F949A5-9A4A-43F6-AF42-4909032589E7}" srcOrd="1" destOrd="0" presId="urn:microsoft.com/office/officeart/2005/8/layout/vProcess5"/>
    <dgm:cxn modelId="{72D15A1B-BB73-481A-A93C-EFEBEB6BC326}" type="presParOf" srcId="{D6AA2458-8773-481D-811F-69D65E81C2DC}" destId="{FB04A584-F4B6-4875-8DC1-A40A5B3128A7}" srcOrd="0" destOrd="0" presId="urn:microsoft.com/office/officeart/2005/8/layout/vProcess5"/>
    <dgm:cxn modelId="{784E0EB9-D087-47E8-B11A-91B21B17AC5C}" type="presParOf" srcId="{D6AA2458-8773-481D-811F-69D65E81C2DC}" destId="{964EADD1-2D72-4BC4-9717-6C7306FD781B}" srcOrd="1" destOrd="0" presId="urn:microsoft.com/office/officeart/2005/8/layout/vProcess5"/>
    <dgm:cxn modelId="{2802E7BC-BD35-4247-BC4E-6D9B4767AF98}" type="presParOf" srcId="{D6AA2458-8773-481D-811F-69D65E81C2DC}" destId="{4CD95776-085B-4C99-937C-9AF7E5BF1A0D}" srcOrd="2" destOrd="0" presId="urn:microsoft.com/office/officeart/2005/8/layout/vProcess5"/>
    <dgm:cxn modelId="{D42F0BA8-30F5-4A99-9598-80F1A1ADA290}" type="presParOf" srcId="{D6AA2458-8773-481D-811F-69D65E81C2DC}" destId="{816135E5-6CDF-414C-A7F7-797559FB698D}" srcOrd="3" destOrd="0" presId="urn:microsoft.com/office/officeart/2005/8/layout/vProcess5"/>
    <dgm:cxn modelId="{F211294D-19B1-4761-8BCB-7A4D6F920704}" type="presParOf" srcId="{D6AA2458-8773-481D-811F-69D65E81C2DC}" destId="{703024D8-8E6A-4AA1-A8DB-FAF29B28B6D9}" srcOrd="4" destOrd="0" presId="urn:microsoft.com/office/officeart/2005/8/layout/vProcess5"/>
    <dgm:cxn modelId="{DF7759C2-6E19-47B2-BCE6-31183F2C85DD}" type="presParOf" srcId="{D6AA2458-8773-481D-811F-69D65E81C2DC}" destId="{0BB905EB-E7E1-4D74-A7D0-9005BE65F463}" srcOrd="5" destOrd="0" presId="urn:microsoft.com/office/officeart/2005/8/layout/vProcess5"/>
    <dgm:cxn modelId="{DC083785-CB55-4820-B54B-DC4672CED01F}" type="presParOf" srcId="{D6AA2458-8773-481D-811F-69D65E81C2DC}" destId="{00F949A5-9A4A-43F6-AF42-4909032589E7}" srcOrd="6" destOrd="0" presId="urn:microsoft.com/office/officeart/2005/8/layout/vProcess5"/>
    <dgm:cxn modelId="{548E7155-1659-4104-85D9-912DC7F389FE}" type="presParOf" srcId="{D6AA2458-8773-481D-811F-69D65E81C2DC}" destId="{423F8612-D6C5-4D74-B8C7-DB51E6B59DA0}" srcOrd="7" destOrd="0" presId="urn:microsoft.com/office/officeart/2005/8/layout/vProcess5"/>
    <dgm:cxn modelId="{11ECA192-7FC6-463D-9D3C-5199DBAB5E15}" type="presParOf" srcId="{D6AA2458-8773-481D-811F-69D65E81C2DC}" destId="{08C40570-2713-490C-A558-B4B42852A5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4" qsCatId="simple" csTypeId="urn:microsoft.com/office/officeart/2005/8/colors/accent0_3" csCatId="mainScheme"/>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1FF3FE8A-8396-4F99-803D-AB6DA0F25022}" type="pres">
      <dgm:prSet presAssocID="{9B48BD73-C1C2-4CCD-AB6C-F5810A856B61}" presName="hierChild1" presStyleCnt="0">
        <dgm:presLayoutVars>
          <dgm:chPref val="1"/>
          <dgm:dir/>
          <dgm:animOne val="branch"/>
          <dgm:animLvl val="lvl"/>
          <dgm:resizeHandles/>
        </dgm:presLayoutVars>
      </dgm:prSet>
      <dgm:spPr/>
    </dgm:pt>
    <dgm:pt modelId="{70C193CA-29C5-403D-A323-FFDA5CCCCC93}" type="pres">
      <dgm:prSet presAssocID="{B80004FB-760A-49B5-85CD-7DABDB1CCB51}" presName="hierRoot1" presStyleCnt="0"/>
      <dgm:spPr/>
    </dgm:pt>
    <dgm:pt modelId="{F9EE75A8-A0E9-4324-9755-50B46999BCF1}" type="pres">
      <dgm:prSet presAssocID="{B80004FB-760A-49B5-85CD-7DABDB1CCB51}" presName="composite" presStyleCnt="0"/>
      <dgm:spPr/>
    </dgm:pt>
    <dgm:pt modelId="{078E7C3B-3EAA-4D74-B01A-396714737701}" type="pres">
      <dgm:prSet presAssocID="{B80004FB-760A-49B5-85CD-7DABDB1CCB51}" presName="background" presStyleLbl="node0" presStyleIdx="0" presStyleCnt="2"/>
      <dgm:spPr/>
    </dgm:pt>
    <dgm:pt modelId="{83292D01-0DAB-4C46-8D92-8EA68984AC8D}" type="pres">
      <dgm:prSet presAssocID="{B80004FB-760A-49B5-85CD-7DABDB1CCB51}" presName="text" presStyleLbl="fgAcc0" presStyleIdx="0" presStyleCnt="2">
        <dgm:presLayoutVars>
          <dgm:chPref val="3"/>
        </dgm:presLayoutVars>
      </dgm:prSet>
      <dgm:spPr/>
    </dgm:pt>
    <dgm:pt modelId="{487D2D90-6526-4FC0-A150-EFE0CA8C4B24}" type="pres">
      <dgm:prSet presAssocID="{B80004FB-760A-49B5-85CD-7DABDB1CCB51}" presName="hierChild2" presStyleCnt="0"/>
      <dgm:spPr/>
    </dgm:pt>
    <dgm:pt modelId="{85111459-8CB2-4766-BE3F-A76E2CCC6756}" type="pres">
      <dgm:prSet presAssocID="{BCF7EC86-C297-4D20-92E9-234BD1A4F67E}" presName="hierRoot1" presStyleCnt="0"/>
      <dgm:spPr/>
    </dgm:pt>
    <dgm:pt modelId="{BD0CDF62-E86E-40AE-8FD6-1D915A046CE2}" type="pres">
      <dgm:prSet presAssocID="{BCF7EC86-C297-4D20-92E9-234BD1A4F67E}" presName="composite" presStyleCnt="0"/>
      <dgm:spPr/>
    </dgm:pt>
    <dgm:pt modelId="{D6DF1F58-FAFA-47AB-A47E-6B34D5ECE35C}" type="pres">
      <dgm:prSet presAssocID="{BCF7EC86-C297-4D20-92E9-234BD1A4F67E}" presName="background" presStyleLbl="node0" presStyleIdx="1" presStyleCnt="2"/>
      <dgm:spPr/>
    </dgm:pt>
    <dgm:pt modelId="{6D883E31-727A-42E8-9788-DA9FF7F990BB}" type="pres">
      <dgm:prSet presAssocID="{BCF7EC86-C297-4D20-92E9-234BD1A4F67E}" presName="text" presStyleLbl="fgAcc0" presStyleIdx="1" presStyleCnt="2">
        <dgm:presLayoutVars>
          <dgm:chPref val="3"/>
        </dgm:presLayoutVars>
      </dgm:prSet>
      <dgm:spPr/>
    </dgm:pt>
    <dgm:pt modelId="{F52B53CA-326E-498F-BBF5-3D2207BD2150}" type="pres">
      <dgm:prSet presAssocID="{BCF7EC86-C297-4D20-92E9-234BD1A4F67E}" presName="hierChild2" presStyleCnt="0"/>
      <dgm:spPr/>
    </dgm:pt>
  </dgm:ptLst>
  <dgm:cxnLst>
    <dgm:cxn modelId="{292F0705-BEC6-4BCD-9A43-9E74DBDC8EE5}" type="presOf" srcId="{BCF7EC86-C297-4D20-92E9-234BD1A4F67E}" destId="{6D883E31-727A-42E8-9788-DA9FF7F990BB}"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AAFFCC5D-719A-4DF4-B484-8DD0C38B5DB0}" type="presOf" srcId="{9B48BD73-C1C2-4CCD-AB6C-F5810A856B61}" destId="{1FF3FE8A-8396-4F99-803D-AB6DA0F25022}" srcOrd="0" destOrd="0" presId="urn:microsoft.com/office/officeart/2005/8/layout/hierarchy1"/>
    <dgm:cxn modelId="{566F6968-EBC6-4BE0-A3A9-B9C0397B2983}" type="presOf" srcId="{B80004FB-760A-49B5-85CD-7DABDB1CCB51}" destId="{83292D01-0DAB-4C46-8D92-8EA68984AC8D}" srcOrd="0" destOrd="0" presId="urn:microsoft.com/office/officeart/2005/8/layout/hierarchy1"/>
    <dgm:cxn modelId="{27E0D965-405F-4A15-A408-DEA2A898A9E9}" type="presParOf" srcId="{1FF3FE8A-8396-4F99-803D-AB6DA0F25022}" destId="{70C193CA-29C5-403D-A323-FFDA5CCCCC93}" srcOrd="0" destOrd="0" presId="urn:microsoft.com/office/officeart/2005/8/layout/hierarchy1"/>
    <dgm:cxn modelId="{D3C8A688-E5A7-455F-B909-1395675B61F0}" type="presParOf" srcId="{70C193CA-29C5-403D-A323-FFDA5CCCCC93}" destId="{F9EE75A8-A0E9-4324-9755-50B46999BCF1}" srcOrd="0" destOrd="0" presId="urn:microsoft.com/office/officeart/2005/8/layout/hierarchy1"/>
    <dgm:cxn modelId="{17ED271F-CB1D-4CF8-A794-CE23AF11FC53}" type="presParOf" srcId="{F9EE75A8-A0E9-4324-9755-50B46999BCF1}" destId="{078E7C3B-3EAA-4D74-B01A-396714737701}" srcOrd="0" destOrd="0" presId="urn:microsoft.com/office/officeart/2005/8/layout/hierarchy1"/>
    <dgm:cxn modelId="{1578F957-95E0-4B38-AA68-03B0C4AA5F9E}" type="presParOf" srcId="{F9EE75A8-A0E9-4324-9755-50B46999BCF1}" destId="{83292D01-0DAB-4C46-8D92-8EA68984AC8D}" srcOrd="1" destOrd="0" presId="urn:microsoft.com/office/officeart/2005/8/layout/hierarchy1"/>
    <dgm:cxn modelId="{4A22D204-D1D9-468F-9C85-4BDCD627113C}" type="presParOf" srcId="{70C193CA-29C5-403D-A323-FFDA5CCCCC93}" destId="{487D2D90-6526-4FC0-A150-EFE0CA8C4B24}" srcOrd="1" destOrd="0" presId="urn:microsoft.com/office/officeart/2005/8/layout/hierarchy1"/>
    <dgm:cxn modelId="{EF23F850-7F85-4506-AC47-9750D309583A}" type="presParOf" srcId="{1FF3FE8A-8396-4F99-803D-AB6DA0F25022}" destId="{85111459-8CB2-4766-BE3F-A76E2CCC6756}" srcOrd="1" destOrd="0" presId="urn:microsoft.com/office/officeart/2005/8/layout/hierarchy1"/>
    <dgm:cxn modelId="{C31D189A-61C8-4D7E-AFA9-310506CC44EF}" type="presParOf" srcId="{85111459-8CB2-4766-BE3F-A76E2CCC6756}" destId="{BD0CDF62-E86E-40AE-8FD6-1D915A046CE2}" srcOrd="0" destOrd="0" presId="urn:microsoft.com/office/officeart/2005/8/layout/hierarchy1"/>
    <dgm:cxn modelId="{01B3BD14-3670-4473-8AC0-DFD66C3CBF74}" type="presParOf" srcId="{BD0CDF62-E86E-40AE-8FD6-1D915A046CE2}" destId="{D6DF1F58-FAFA-47AB-A47E-6B34D5ECE35C}" srcOrd="0" destOrd="0" presId="urn:microsoft.com/office/officeart/2005/8/layout/hierarchy1"/>
    <dgm:cxn modelId="{3044A994-D47D-454B-A3C8-278D0FE737CA}" type="presParOf" srcId="{BD0CDF62-E86E-40AE-8FD6-1D915A046CE2}" destId="{6D883E31-727A-42E8-9788-DA9FF7F990BB}" srcOrd="1" destOrd="0" presId="urn:microsoft.com/office/officeart/2005/8/layout/hierarchy1"/>
    <dgm:cxn modelId="{356894F6-CB25-43A0-9902-3A3A01ABFAB4}" type="presParOf" srcId="{85111459-8CB2-4766-BE3F-A76E2CCC6756}" destId="{F52B53CA-326E-498F-BBF5-3D2207BD21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ADD1-2D72-4BC4-9717-6C7306FD781B}">
      <dsp:nvSpPr>
        <dsp:cNvPr id="0" name=""/>
        <dsp:cNvSpPr/>
      </dsp:nvSpPr>
      <dsp:spPr>
        <a:xfrm>
          <a:off x="0" y="0"/>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Credit card fraud falls into two basic categories: </a:t>
          </a:r>
        </a:p>
      </dsp:txBody>
      <dsp:txXfrm>
        <a:off x="41528" y="41528"/>
        <a:ext cx="1750996" cy="1334826"/>
      </dsp:txXfrm>
    </dsp:sp>
    <dsp:sp modelId="{4CD95776-085B-4C99-937C-9AF7E5BF1A0D}">
      <dsp:nvSpPr>
        <dsp:cNvPr id="0" name=""/>
        <dsp:cNvSpPr/>
      </dsp:nvSpPr>
      <dsp:spPr>
        <a:xfrm>
          <a:off x="289500" y="1654196"/>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1)  Card present fraud</a:t>
          </a:r>
        </a:p>
      </dsp:txBody>
      <dsp:txXfrm>
        <a:off x="331028" y="1695724"/>
        <a:ext cx="1986821" cy="1334826"/>
      </dsp:txXfrm>
    </dsp:sp>
    <dsp:sp modelId="{816135E5-6CDF-414C-A7F7-797559FB698D}">
      <dsp:nvSpPr>
        <dsp:cNvPr id="0" name=""/>
        <dsp:cNvSpPr/>
      </dsp:nvSpPr>
      <dsp:spPr>
        <a:xfrm>
          <a:off x="579000" y="3308393"/>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2)  Card-not-present fraud</a:t>
          </a:r>
        </a:p>
      </dsp:txBody>
      <dsp:txXfrm>
        <a:off x="620528" y="3349921"/>
        <a:ext cx="1986821" cy="1334826"/>
      </dsp:txXfrm>
    </dsp:sp>
    <dsp:sp modelId="{703024D8-8E6A-4AA1-A8DB-FAF29B28B6D9}">
      <dsp:nvSpPr>
        <dsp:cNvPr id="0" name=""/>
        <dsp:cNvSpPr/>
      </dsp:nvSpPr>
      <dsp:spPr>
        <a:xfrm>
          <a:off x="2359377" y="1075227"/>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566742" y="1075227"/>
        <a:ext cx="506893" cy="693521"/>
      </dsp:txXfrm>
    </dsp:sp>
    <dsp:sp modelId="{0BB905EB-E7E1-4D74-A7D0-9005BE65F463}">
      <dsp:nvSpPr>
        <dsp:cNvPr id="0" name=""/>
        <dsp:cNvSpPr/>
      </dsp:nvSpPr>
      <dsp:spPr>
        <a:xfrm>
          <a:off x="2648878" y="2719971"/>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2856243" y="2719971"/>
        <a:ext cx="506893" cy="693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E7C3B-3EAA-4D74-B01A-396714737701}">
      <dsp:nvSpPr>
        <dsp:cNvPr id="0" name=""/>
        <dsp:cNvSpPr/>
      </dsp:nvSpPr>
      <dsp:spPr>
        <a:xfrm>
          <a:off x="1283"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83292D01-0DAB-4C46-8D92-8EA68984AC8D}">
      <dsp:nvSpPr>
        <dsp:cNvPr id="0" name=""/>
        <dsp:cNvSpPr/>
      </dsp:nvSpPr>
      <dsp:spPr>
        <a:xfrm>
          <a:off x="501904"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Examining transaction networks and relationships to identify</a:t>
          </a:r>
        </a:p>
      </dsp:txBody>
      <dsp:txXfrm>
        <a:off x="585701" y="979516"/>
        <a:ext cx="4337991" cy="2693452"/>
      </dsp:txXfrm>
    </dsp:sp>
    <dsp:sp modelId="{D6DF1F58-FAFA-47AB-A47E-6B34D5ECE35C}">
      <dsp:nvSpPr>
        <dsp:cNvPr id="0" name=""/>
        <dsp:cNvSpPr/>
      </dsp:nvSpPr>
      <dsp:spPr>
        <a:xfrm>
          <a:off x="5508110" y="420130"/>
          <a:ext cx="4505585" cy="286104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0000"/>
                <a:lumMod val="100000"/>
              </a:schemeClr>
            </a:gs>
            <a:gs pos="100000">
              <a:schemeClr val="dk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sp>
    <dsp:sp modelId="{6D883E31-727A-42E8-9788-DA9FF7F990BB}">
      <dsp:nvSpPr>
        <dsp:cNvPr id="0" name=""/>
        <dsp:cNvSpPr/>
      </dsp:nvSpPr>
      <dsp:spPr>
        <a:xfrm>
          <a:off x="6008730" y="895719"/>
          <a:ext cx="4505585" cy="2861046"/>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patterns of fraud, especially in cases of organized fraud rings.</a:t>
          </a:r>
        </a:p>
      </dsp:txBody>
      <dsp:txXfrm>
        <a:off x="6092527" y="979516"/>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10/20/2023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801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849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1365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5519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6535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697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778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3244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2458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506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10/20/2023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953994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10/20/2023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3736561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9/06/what-is-deep-learning-deep-learning.html"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credit-card-png"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ar graph with a red arrow&#10;&#10;Description automatically generated">
            <a:extLst>
              <a:ext uri="{FF2B5EF4-FFF2-40B4-BE49-F238E27FC236}">
                <a16:creationId xmlns:a16="http://schemas.microsoft.com/office/drawing/2014/main" id="{25FC7DE2-167B-2723-9C6F-C6C38E62DFF7}"/>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p:cNvSpPr>
            <a:spLocks noGrp="1"/>
          </p:cNvSpPr>
          <p:nvPr>
            <p:ph type="ctrTitle"/>
          </p:nvPr>
        </p:nvSpPr>
        <p:spPr>
          <a:xfrm>
            <a:off x="603504" y="770467"/>
            <a:ext cx="10782300" cy="3352800"/>
          </a:xfrm>
        </p:spPr>
        <p:txBody>
          <a:bodyPr vert="horz" lIns="91440" tIns="45720" rIns="91440" bIns="45720" rtlCol="0">
            <a:normAutofit/>
          </a:bodyPr>
          <a:lstStyle/>
          <a:p>
            <a:r>
              <a:rPr lang="en-US">
                <a:solidFill>
                  <a:schemeClr val="tx1"/>
                </a:solidFill>
                <a:latin typeface="Times New Roman"/>
                <a:cs typeface="Times New Roman"/>
              </a:rPr>
              <a:t>APPLIED  DATA </a:t>
            </a:r>
            <a:br>
              <a:rPr lang="en-US">
                <a:solidFill>
                  <a:schemeClr val="tx1"/>
                </a:solidFill>
                <a:latin typeface="Times New Roman"/>
                <a:cs typeface="Times New Roman"/>
              </a:rPr>
            </a:br>
            <a:r>
              <a:rPr lang="en-US">
                <a:solidFill>
                  <a:schemeClr val="tx1"/>
                </a:solidFill>
                <a:latin typeface="Times New Roman"/>
                <a:cs typeface="Times New Roman"/>
              </a:rPr>
              <a:t>SCIENCE</a:t>
            </a:r>
            <a:endParaRPr lang="en-US">
              <a:solidFill>
                <a:schemeClr val="tx1"/>
              </a:solidFill>
            </a:endParaRPr>
          </a:p>
        </p:txBody>
      </p:sp>
      <p:sp>
        <p:nvSpPr>
          <p:cNvPr id="3" name="Subtitle 2"/>
          <p:cNvSpPr>
            <a:spLocks noGrp="1"/>
          </p:cNvSpPr>
          <p:nvPr>
            <p:ph type="subTitle" idx="1"/>
          </p:nvPr>
        </p:nvSpPr>
        <p:spPr>
          <a:xfrm>
            <a:off x="667512" y="4206876"/>
            <a:ext cx="9228201" cy="1645920"/>
          </a:xfrm>
        </p:spPr>
        <p:txBody>
          <a:bodyPr vert="horz" lIns="91440" tIns="45720" rIns="91440" bIns="45720" rtlCol="0" anchor="t">
            <a:normAutofit/>
          </a:bodyPr>
          <a:lstStyle/>
          <a:p>
            <a:r>
              <a:rPr lang="en-US" dirty="0">
                <a:solidFill>
                  <a:schemeClr val="tx1"/>
                </a:solidFill>
                <a:latin typeface="Calibri"/>
                <a:cs typeface="Times New Roman"/>
              </a:rPr>
              <a:t>  </a:t>
            </a:r>
            <a:r>
              <a:rPr lang="en-US" dirty="0" err="1">
                <a:solidFill>
                  <a:schemeClr val="tx1"/>
                </a:solidFill>
                <a:latin typeface="Calibri"/>
                <a:cs typeface="Times New Roman"/>
              </a:rPr>
              <a:t>Ezhilarasan.b</a:t>
            </a:r>
            <a:endParaRPr lang="en-US" dirty="0" err="1">
              <a:solidFill>
                <a:schemeClr val="tx1"/>
              </a:solidFill>
              <a:latin typeface="Calibri"/>
              <a:ea typeface="Calibri"/>
              <a:cs typeface="Times New Roman"/>
            </a:endParaRPr>
          </a:p>
          <a:p>
            <a:r>
              <a:rPr lang="en-US" dirty="0">
                <a:solidFill>
                  <a:schemeClr val="tx1"/>
                </a:solidFill>
                <a:latin typeface="Calibri"/>
                <a:cs typeface="Times New Roman"/>
              </a:rPr>
              <a:t>  VVCET</a:t>
            </a:r>
            <a:endParaRPr lang="en-US" dirty="0">
              <a:solidFill>
                <a:schemeClr val="tx1"/>
              </a:solidFill>
            </a:endParaRPr>
          </a:p>
          <a:p>
            <a:endParaRPr lang="en-US">
              <a:solidFill>
                <a:schemeClr val="tx1"/>
              </a:solidFill>
              <a:latin typeface="Calibri"/>
              <a:ea typeface="Calibri"/>
              <a:cs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in a suit and tie with a circuit board in the shape of a brain&#10;&#10;Description automatically generated">
            <a:extLst>
              <a:ext uri="{FF2B5EF4-FFF2-40B4-BE49-F238E27FC236}">
                <a16:creationId xmlns:a16="http://schemas.microsoft.com/office/drawing/2014/main" id="{48C441DD-2C9E-EA1C-59AD-19FC6B1B153A}"/>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4855" r="6257"/>
          <a:stretch/>
        </p:blipFill>
        <p:spPr>
          <a:xfrm>
            <a:off x="20" y="1"/>
            <a:ext cx="12191980" cy="6857999"/>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Real-time Monitoring</a:t>
            </a:r>
            <a:endParaRPr lang="en-US" sz="8000">
              <a:ln w="22225">
                <a:solidFill>
                  <a:srgbClr val="FFFFFF"/>
                </a:solidFill>
              </a:ln>
              <a:noFill/>
            </a:endParaRPr>
          </a:p>
        </p:txBody>
      </p: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To detect fraud in real-time, you can set up an automated system that continuously monitors incoming transactions and applies your trained model to identify anomalies.</a:t>
            </a:r>
          </a:p>
        </p:txBody>
      </p:sp>
      <p:sp>
        <p:nvSpPr>
          <p:cNvPr id="3" name="TextBox 2">
            <a:extLst>
              <a:ext uri="{FF2B5EF4-FFF2-40B4-BE49-F238E27FC236}">
                <a16:creationId xmlns:a16="http://schemas.microsoft.com/office/drawing/2014/main" id="{2FB27577-3E13-18EF-B547-D50620D673CD}"/>
              </a:ext>
            </a:extLst>
          </p:cNvPr>
          <p:cNvSpPr txBox="1"/>
          <p:nvPr/>
        </p:nvSpPr>
        <p:spPr>
          <a:xfrm>
            <a:off x="9990756" y="6657945"/>
            <a:ext cx="2201244"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a:solidFill>
                  <a:schemeClr val="bg1"/>
                </a:solidFill>
                <a:ea typeface="+mj-lt"/>
                <a:cs typeface="+mj-lt"/>
              </a:rPr>
              <a:t> </a:t>
            </a:r>
            <a:r>
              <a:rPr lang="en-US" sz="5400">
                <a:solidFill>
                  <a:schemeClr val="bg1"/>
                </a:solidFill>
                <a:ea typeface="+mj-lt"/>
                <a:cs typeface="+mj-lt"/>
              </a:rPr>
              <a:t>IMPLANCED </a:t>
            </a:r>
            <a:br>
              <a:rPr lang="en-US" sz="5400">
                <a:ea typeface="+mj-lt"/>
                <a:cs typeface="+mj-lt"/>
              </a:rPr>
            </a:br>
            <a:r>
              <a:rPr lang="en-US" sz="5400">
                <a:solidFill>
                  <a:schemeClr val="bg1"/>
                </a:solidFill>
                <a:ea typeface="+mj-lt"/>
                <a:cs typeface="+mj-lt"/>
              </a:rPr>
              <a:t>DATA HANDLNG</a:t>
            </a:r>
            <a:r>
              <a:rPr lang="en-US" sz="5400" b="1">
                <a:solidFill>
                  <a:schemeClr val="bg1"/>
                </a:solidFill>
                <a:ea typeface="+mj-lt"/>
                <a:cs typeface="+mj-lt"/>
              </a:rPr>
              <a:t> </a:t>
            </a:r>
            <a:endParaRPr lang="en-US" sz="540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a:br>
            <a:br>
              <a:rPr lang="en-US" sz="3000"/>
            </a:br>
            <a:r>
              <a:rPr lang="en-US" sz="3000"/>
              <a:t>from </a:t>
            </a:r>
            <a:r>
              <a:rPr lang="en-US" sz="3000" err="1"/>
              <a:t>imblearn.over_sampling</a:t>
            </a:r>
            <a:r>
              <a:rPr lang="en-US" sz="3000"/>
              <a:t> </a:t>
            </a:r>
            <a:br>
              <a:rPr lang="en-US" sz="3000"/>
            </a:br>
            <a:r>
              <a:rPr lang="en-US" sz="3000"/>
              <a:t>import SMOTE </a:t>
            </a:r>
            <a:r>
              <a:rPr lang="en-US" sz="3000" err="1"/>
              <a:t>sm</a:t>
            </a:r>
            <a:r>
              <a:rPr lang="en-US" sz="3000"/>
              <a:t> = SMOTE(</a:t>
            </a:r>
            <a:r>
              <a:rPr lang="en-US" sz="3000" err="1"/>
              <a:t>sampling_strategy</a:t>
            </a:r>
            <a:r>
              <a:rPr lang="en-US" sz="3000"/>
              <a:t>=0.5) </a:t>
            </a:r>
            <a:r>
              <a:rPr lang="en-US" sz="3000" err="1"/>
              <a:t>X_resampled</a:t>
            </a:r>
            <a:r>
              <a:rPr lang="en-US" sz="3000"/>
              <a:t>, </a:t>
            </a:r>
            <a:r>
              <a:rPr lang="en-US" sz="3000" err="1"/>
              <a:t>y_resampled</a:t>
            </a:r>
            <a:r>
              <a:rPr lang="en-US" sz="3000"/>
              <a:t> = </a:t>
            </a:r>
            <a:r>
              <a:rPr lang="en-US" sz="3000" err="1"/>
              <a:t>sm.fit_resample</a:t>
            </a:r>
            <a:r>
              <a:rPr lang="en-US" sz="3000"/>
              <a:t>(</a:t>
            </a:r>
            <a:r>
              <a:rPr lang="en-US" sz="3000" err="1"/>
              <a:t>X_train</a:t>
            </a:r>
            <a:r>
              <a:rPr lang="en-US" sz="3000"/>
              <a:t>, </a:t>
            </a:r>
            <a:r>
              <a:rPr lang="en-US" sz="3000" err="1"/>
              <a:t>y_train</a:t>
            </a:r>
            <a:r>
              <a:rPr lang="en-US" sz="3000"/>
              <a:t>) # Train the model with the resampled data </a:t>
            </a:r>
            <a:r>
              <a:rPr lang="en-US" sz="3000" err="1"/>
              <a:t>model.fit</a:t>
            </a:r>
            <a:r>
              <a:rPr lang="en-US" sz="3000"/>
              <a:t>(</a:t>
            </a:r>
            <a:r>
              <a:rPr lang="en-US" sz="3000" err="1"/>
              <a:t>X_resampled</a:t>
            </a:r>
            <a:r>
              <a:rPr lang="en-US" sz="3000"/>
              <a:t>, </a:t>
            </a:r>
            <a:r>
              <a:rPr lang="en-US" sz="3000" err="1"/>
              <a:t>y_resampled</a:t>
            </a:r>
            <a:r>
              <a:rPr lang="en-US" sz="3000"/>
              <a:t>)</a:t>
            </a:r>
          </a:p>
        </p:txBody>
      </p: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b="1">
                <a:ln w="22225">
                  <a:solidFill>
                    <a:srgbClr val="FFFFFF"/>
                  </a:solidFill>
                </a:ln>
                <a:noFill/>
              </a:rPr>
              <a:t>        Descriptive Analytics</a:t>
            </a:r>
            <a:endParaRPr lang="en-US" sz="7400">
              <a:ln w="22225">
                <a:solidFill>
                  <a:srgbClr val="FFFFFF"/>
                </a:solidFill>
              </a:ln>
              <a:noFill/>
            </a:endParaRPr>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35000"/>
          </a:blip>
          <a:srcRect b="2174"/>
          <a:stretch/>
        </p:blipFill>
        <p:spPr>
          <a:xfrm>
            <a:off x="20" y="1"/>
            <a:ext cx="12191980" cy="6857999"/>
          </a:xfrm>
          <a:prstGeom prst="rect">
            <a:avLst/>
          </a:prstGeom>
        </p:spPr>
      </p:pic>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7534641" y="1065862"/>
            <a:ext cx="3860002" cy="4726276"/>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FFFFFF"/>
                </a:solidFill>
              </a:rPr>
              <a:t>  Data Exploration:</a:t>
            </a:r>
          </a:p>
          <a:p>
            <a:pPr indent="-228600">
              <a:buClr>
                <a:srgbClr val="1287C3"/>
              </a:buClr>
              <a:buFont typeface="Arial" panose="020B0604020202020204" pitchFamily="34" charset="0"/>
              <a:buChar char="•"/>
            </a:pPr>
            <a:r>
              <a:rPr lang="en-US" sz="2000">
                <a:solidFill>
                  <a:srgbClr val="FFFFFF"/>
                </a:solidFill>
              </a:rPr>
              <a:t>  Initial analysis to understand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characteristics.</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Visualization: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Using charts to spot trends and patterns.</a:t>
            </a:r>
            <a:endParaRPr lang="en-US" sz="2000">
              <a:solidFill>
                <a:srgbClr val="FFFFFF"/>
              </a:solidFill>
              <a:ea typeface="Calibri"/>
              <a:cs typeface="Calibri"/>
            </a:endParaRPr>
          </a:p>
          <a:p>
            <a:pPr indent="-228600">
              <a:buClr>
                <a:srgbClr val="1287C3"/>
              </a:buClr>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a:latin typeface="Times New Roman"/>
                <a:ea typeface="+mj-lt"/>
                <a:cs typeface="+mj-lt"/>
              </a:rPr>
              <a:t>Anomaly Detection</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a:ea typeface="+mn-lt"/>
                <a:cs typeface="+mn-lt"/>
              </a:rPr>
              <a:t>      Identifying outliers in data using Isolation Forest.</a:t>
            </a:r>
          </a:p>
          <a:p>
            <a:pPr marL="0" indent="0">
              <a:buNone/>
            </a:pPr>
            <a:r>
              <a:rPr lang="en-US">
                <a:ea typeface="+mn-lt"/>
                <a:cs typeface="+mn-lt"/>
              </a:rPr>
              <a:t>      Set a contamination parameter for the expected proportion of outliers.</a:t>
            </a:r>
            <a:endParaRPr lang="en-US"/>
          </a:p>
          <a:p>
            <a:pPr>
              <a:buClr>
                <a:srgbClr val="1287C3"/>
              </a:buClr>
            </a:pPr>
            <a:endParaRPr lang="en-US"/>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rofile of a person with gears&#10;&#10;Description automatically generated">
            <a:extLst>
              <a:ext uri="{FF2B5EF4-FFF2-40B4-BE49-F238E27FC236}">
                <a16:creationId xmlns:a16="http://schemas.microsoft.com/office/drawing/2014/main" id="{AB2B3FC1-A2EA-5122-46E5-4118F82B8DAB}"/>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Predictive Analytics</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latin typeface="Times New Roman"/>
                <a:ea typeface="+mn-lt"/>
                <a:cs typeface="+mn-lt"/>
              </a:rPr>
              <a:t>     </a:t>
            </a:r>
            <a:endParaRPr lang="en-US" sz="2000">
              <a:solidFill>
                <a:srgbClr val="FFFFFF"/>
              </a:solidFill>
              <a:latin typeface="Times New Roman"/>
              <a:ea typeface="+mn-lt"/>
              <a:cs typeface="Times New Roman"/>
            </a:endParaRPr>
          </a:p>
          <a:p>
            <a:pPr marL="0" indent="0">
              <a:buNone/>
            </a:pPr>
            <a:r>
              <a:rPr lang="en-US" sz="2000">
                <a:solidFill>
                  <a:srgbClr val="FFFFFF"/>
                </a:solidFill>
                <a:latin typeface="Times New Roman"/>
                <a:ea typeface="+mn-lt"/>
                <a:cs typeface="+mn-lt"/>
              </a:rPr>
              <a:t>   Using logistic regression to predict fraud.</a:t>
            </a:r>
            <a:endParaRPr lang="en-US" sz="2000">
              <a:solidFill>
                <a:srgbClr val="FFFFFF"/>
              </a:solidFill>
              <a:latin typeface="Times New Roman"/>
              <a:cs typeface="Times New Roman"/>
            </a:endParaRPr>
          </a:p>
          <a:p>
            <a:pPr marL="0" indent="0">
              <a:buClr>
                <a:srgbClr val="1287C3"/>
              </a:buClr>
              <a:buNone/>
            </a:pPr>
            <a:r>
              <a:rPr lang="en-US" sz="2000">
                <a:solidFill>
                  <a:srgbClr val="FFFFFF"/>
                </a:solidFill>
                <a:latin typeface="Times New Roman"/>
                <a:ea typeface="+mn-lt"/>
                <a:cs typeface="+mn-lt"/>
              </a:rPr>
              <a:t>   Split data into training and test sets for model evaluation.</a:t>
            </a:r>
            <a:endParaRPr lang="en-US" sz="2000">
              <a:solidFill>
                <a:srgbClr val="FFFFFF"/>
              </a:solidFill>
              <a:latin typeface="Times New Roman"/>
              <a:cs typeface="Times New Roman"/>
            </a:endParaRPr>
          </a:p>
          <a:p>
            <a:pPr>
              <a:buClr>
                <a:srgbClr val="1287C3"/>
              </a:buClr>
            </a:pPr>
            <a:endParaRPr lang="en-US" sz="2000">
              <a:solidFill>
                <a:srgbClr val="FFFFFF"/>
              </a:solidFill>
              <a:latin typeface="Times New Roman"/>
              <a:cs typeface="Times New Roman"/>
            </a:endParaRPr>
          </a:p>
        </p:txBody>
      </p:sp>
      <p:sp>
        <p:nvSpPr>
          <p:cNvPr id="5" name="TextBox 2">
            <a:extLst>
              <a:ext uri="{FF2B5EF4-FFF2-40B4-BE49-F238E27FC236}">
                <a16:creationId xmlns:a16="http://schemas.microsoft.com/office/drawing/2014/main" id="{97BEF973-9B22-39E8-FE4B-C864C272E65A}"/>
              </a:ext>
            </a:extLst>
          </p:cNvPr>
          <p:cNvSpPr txBox="1"/>
          <p:nvPr/>
        </p:nvSpPr>
        <p:spPr>
          <a:xfrm>
            <a:off x="9857708" y="6657945"/>
            <a:ext cx="2334292"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a:t>Program:</a:t>
            </a:r>
            <a:br>
              <a:rPr lang="en-US" sz="2000"/>
            </a:br>
            <a:br>
              <a:rPr lang="en-US" sz="2000"/>
            </a:br>
            <a:br>
              <a:rPr lang="en-US" sz="2000"/>
            </a:br>
            <a:r>
              <a:rPr lang="en-US" sz="2000"/>
              <a:t>from </a:t>
            </a:r>
            <a:r>
              <a:rPr lang="en-US" sz="2000" err="1"/>
              <a:t>sklearn.model_selection</a:t>
            </a:r>
            <a:r>
              <a:rPr lang="en-US" sz="2000"/>
              <a:t> import </a:t>
            </a:r>
            <a:r>
              <a:rPr lang="en-US" sz="2000" err="1"/>
              <a:t>train_test_split</a:t>
            </a:r>
            <a:r>
              <a:rPr lang="en-US" sz="2000"/>
              <a:t> </a:t>
            </a:r>
            <a:br>
              <a:rPr lang="en-US" sz="2000"/>
            </a:br>
            <a:r>
              <a:rPr lang="en-US" sz="2000"/>
              <a:t>from </a:t>
            </a:r>
            <a:r>
              <a:rPr lang="en-US" sz="2000" err="1"/>
              <a:t>sklearn.linear_model</a:t>
            </a:r>
            <a:r>
              <a:rPr lang="en-US" sz="2000"/>
              <a:t> import </a:t>
            </a:r>
            <a:r>
              <a:rPr lang="en-US" sz="2000" err="1"/>
              <a:t>LogisticRegression</a:t>
            </a:r>
            <a:br>
              <a:rPr lang="en-US" sz="2000"/>
            </a:br>
            <a:r>
              <a:rPr lang="en-US" sz="2000"/>
              <a:t> from </a:t>
            </a:r>
            <a:r>
              <a:rPr lang="en-US" sz="2000" err="1"/>
              <a:t>sklearn.metrics</a:t>
            </a:r>
            <a:r>
              <a:rPr lang="en-US" sz="2000"/>
              <a:t> import </a:t>
            </a:r>
            <a:r>
              <a:rPr lang="en-US" sz="2000" err="1"/>
              <a:t>accuracy_score</a:t>
            </a:r>
            <a:r>
              <a:rPr lang="en-US" sz="2000"/>
              <a:t>, </a:t>
            </a:r>
            <a:br>
              <a:rPr lang="en-US" sz="2000"/>
            </a:br>
            <a:r>
              <a:rPr lang="en-US" sz="2000" err="1"/>
              <a:t>confusion_matrix</a:t>
            </a:r>
            <a:r>
              <a:rPr lang="en-US" sz="2000"/>
              <a:t> </a:t>
            </a:r>
            <a:r>
              <a:rPr lang="en-US" sz="2000" err="1"/>
              <a:t>X_train</a:t>
            </a:r>
            <a:r>
              <a:rPr lang="en-US" sz="2000"/>
              <a:t>,</a:t>
            </a:r>
            <a:br>
              <a:rPr lang="en-US" sz="2000"/>
            </a:br>
            <a:r>
              <a:rPr lang="en-US" sz="2000"/>
              <a:t> </a:t>
            </a:r>
            <a:r>
              <a:rPr lang="en-US" sz="2000" err="1"/>
              <a:t>X_test</a:t>
            </a:r>
            <a:r>
              <a:rPr lang="en-US" sz="2000"/>
              <a:t>, </a:t>
            </a:r>
            <a:r>
              <a:rPr lang="en-US" sz="2000" err="1"/>
              <a:t>y_train</a:t>
            </a:r>
            <a:r>
              <a:rPr lang="en-US" sz="2000"/>
              <a:t>, </a:t>
            </a:r>
            <a:r>
              <a:rPr lang="en-US" sz="2000" err="1"/>
              <a:t>y_test</a:t>
            </a:r>
            <a:r>
              <a:rPr lang="en-US" sz="2000"/>
              <a:t> = </a:t>
            </a:r>
            <a:r>
              <a:rPr lang="en-US" sz="2000" err="1"/>
              <a:t>train_test_split</a:t>
            </a:r>
            <a:r>
              <a:rPr lang="en-US" sz="2000"/>
              <a:t>(X, y, </a:t>
            </a:r>
            <a:r>
              <a:rPr lang="en-US" sz="2000" err="1"/>
              <a:t>test_size</a:t>
            </a:r>
            <a:r>
              <a:rPr lang="en-US" sz="2000"/>
              <a:t>=0.2)</a:t>
            </a:r>
            <a:br>
              <a:rPr lang="en-US" sz="2000"/>
            </a:br>
            <a:r>
              <a:rPr lang="en-US" sz="2000"/>
              <a:t> model = </a:t>
            </a:r>
            <a:r>
              <a:rPr lang="en-US" sz="2000" err="1"/>
              <a:t>LogisticRegression</a:t>
            </a:r>
            <a:r>
              <a:rPr lang="en-US" sz="2000"/>
              <a:t>() </a:t>
            </a:r>
            <a:r>
              <a:rPr lang="en-US" sz="2000" err="1"/>
              <a:t>model.fit</a:t>
            </a:r>
            <a:r>
              <a:rPr lang="en-US" sz="2000"/>
              <a:t>(</a:t>
            </a:r>
            <a:r>
              <a:rPr lang="en-US" sz="2000" err="1"/>
              <a:t>X_train</a:t>
            </a:r>
            <a:r>
              <a:rPr lang="en-US" sz="2000"/>
              <a:t>, </a:t>
            </a:r>
            <a:r>
              <a:rPr lang="en-US" sz="2000" err="1"/>
              <a:t>y_train</a:t>
            </a:r>
            <a:r>
              <a:rPr lang="en-US" sz="2000"/>
              <a:t>)</a:t>
            </a:r>
            <a:br>
              <a:rPr lang="en-US" sz="2000"/>
            </a:br>
            <a:r>
              <a:rPr lang="en-US" sz="2000"/>
              <a:t> predictions = </a:t>
            </a:r>
            <a:r>
              <a:rPr lang="en-US" sz="2000" err="1"/>
              <a:t>model.predict</a:t>
            </a:r>
            <a:r>
              <a:rPr lang="en-US" sz="2000"/>
              <a:t>(</a:t>
            </a:r>
            <a:r>
              <a:rPr lang="en-US" sz="2000" err="1"/>
              <a:t>X_test</a:t>
            </a:r>
            <a:r>
              <a:rPr lang="en-US" sz="2000"/>
              <a:t>)</a:t>
            </a:r>
            <a:br>
              <a:rPr lang="en-US" sz="2000"/>
            </a:br>
            <a:r>
              <a:rPr lang="en-US" sz="2000"/>
              <a:t> accuracy = </a:t>
            </a:r>
            <a:r>
              <a:rPr lang="en-US" sz="2000" err="1"/>
              <a:t>accuracy_score</a:t>
            </a:r>
            <a:r>
              <a:rPr lang="en-US" sz="2000"/>
              <a:t>(</a:t>
            </a:r>
            <a:r>
              <a:rPr lang="en-US" sz="2000" err="1"/>
              <a:t>y_test</a:t>
            </a:r>
            <a:r>
              <a:rPr lang="en-US" sz="2000"/>
              <a:t>, predictions)</a:t>
            </a:r>
            <a:br>
              <a:rPr lang="en-US" sz="2000"/>
            </a:br>
            <a:r>
              <a:rPr lang="en-US" sz="2000"/>
              <a:t> cm = </a:t>
            </a:r>
            <a:r>
              <a:rPr lang="en-US" sz="2000" err="1"/>
              <a:t>confusion_matrix</a:t>
            </a:r>
            <a:r>
              <a:rPr lang="en-US" sz="2000"/>
              <a:t>(</a:t>
            </a:r>
            <a:r>
              <a:rPr lang="en-US" sz="2000" err="1"/>
              <a:t>y_test</a:t>
            </a:r>
            <a:r>
              <a:rPr lang="en-US" sz="200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Rule-Based System</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7534641" y="1065862"/>
            <a:ext cx="3860002" cy="4726276"/>
          </a:xfrm>
        </p:spPr>
        <p:txBody>
          <a:bodyPr anchor="ctr">
            <a:normAutofit/>
          </a:bodyPr>
          <a:lstStyle/>
          <a:p>
            <a:pPr marL="0" indent="0">
              <a:buClr>
                <a:srgbClr val="1287C3"/>
              </a:buClr>
              <a:buNone/>
            </a:pPr>
            <a:r>
              <a:rPr lang="en-US" sz="2000">
                <a:solidFill>
                  <a:srgbClr val="FFFFFF"/>
                </a:solidFill>
                <a:ea typeface="+mn-lt"/>
                <a:cs typeface="+mn-lt"/>
              </a:rPr>
              <a:t>         Define rules to classify transactions as legitimate or fraudulent.</a:t>
            </a:r>
            <a:endParaRPr lang="en-US" sz="2000">
              <a:solidFill>
                <a:srgbClr val="FFFFFF"/>
              </a:solidFill>
            </a:endParaRPr>
          </a:p>
          <a:p>
            <a:pPr marL="0" indent="0">
              <a:buClr>
                <a:srgbClr val="1287C3"/>
              </a:buClr>
              <a:buNone/>
            </a:pPr>
            <a:r>
              <a:rPr lang="en-US" sz="2000">
                <a:solidFill>
                  <a:srgbClr val="FFFFFF"/>
                </a:solidFill>
                <a:ea typeface="+mn-lt"/>
                <a:cs typeface="+mn-lt"/>
              </a:rPr>
              <a:t>      </a:t>
            </a:r>
          </a:p>
          <a:p>
            <a:pPr marL="0" indent="0">
              <a:buNone/>
            </a:pPr>
            <a:r>
              <a:rPr lang="en-US" sz="2000">
                <a:solidFill>
                  <a:srgbClr val="FFFFFF"/>
                </a:solidFill>
                <a:ea typeface="+mn-lt"/>
                <a:cs typeface="+mn-lt"/>
              </a:rPr>
              <a:t>        Rules may be based on transaction amount, location, or other factors.</a:t>
            </a:r>
            <a:endParaRPr lang="en-US" sz="2000">
              <a:solidFill>
                <a:srgbClr val="FFFFFF"/>
              </a:solidFill>
            </a:endParaRPr>
          </a:p>
          <a:p>
            <a:pPr marL="0" indent="0">
              <a:buNone/>
            </a:pPr>
            <a:endParaRPr lang="en-US" sz="2000">
              <a:solidFill>
                <a:srgbClr val="FFFFFF"/>
              </a:solidFill>
            </a:endParaRPr>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Financial,control, Work, Official, Free Stock Photo - Public Domain ...">
            <a:extLst>
              <a:ext uri="{FF2B5EF4-FFF2-40B4-BE49-F238E27FC236}">
                <a16:creationId xmlns:a16="http://schemas.microsoft.com/office/drawing/2014/main" id="{10166C20-9482-EA0D-EF5A-2BDD1EEFA153}"/>
              </a:ext>
            </a:extLst>
          </p:cNvPr>
          <p:cNvPicPr>
            <a:picLocks noChangeAspect="1"/>
          </p:cNvPicPr>
          <p:nvPr/>
        </p:nvPicPr>
        <p:blipFill rotWithShape="1">
          <a:blip r:embed="rId2"/>
          <a:srcRect l="3181" t="8720" r="18075"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720849" y="403495"/>
            <a:ext cx="5130417" cy="4785643"/>
          </a:xfrm>
        </p:spPr>
        <p:txBody>
          <a:bodyPr vert="horz" lIns="91440" tIns="45720" rIns="91440" bIns="45720" rtlCol="0" anchor="b">
            <a:normAutofit/>
          </a:bodyPr>
          <a:lstStyle/>
          <a:p>
            <a:r>
              <a:rPr lang="en-US" sz="2500">
                <a:solidFill>
                  <a:schemeClr val="bg1"/>
                </a:solidFill>
              </a:rPr>
              <a:t>Program:</a:t>
            </a:r>
            <a:br>
              <a:rPr lang="en-US" sz="2500"/>
            </a:br>
            <a:br>
              <a:rPr lang="en-US" sz="2500"/>
            </a:br>
            <a:r>
              <a:rPr lang="en-US" sz="2500">
                <a:solidFill>
                  <a:schemeClr val="bg1"/>
                </a:solidFill>
              </a:rPr>
              <a:t>def </a:t>
            </a:r>
            <a:r>
              <a:rPr lang="en-US" sz="2500" err="1">
                <a:solidFill>
                  <a:schemeClr val="bg1"/>
                </a:solidFill>
              </a:rPr>
              <a:t>rule_based_fraud_detection</a:t>
            </a:r>
            <a:r>
              <a:rPr lang="en-US" sz="2500">
                <a:solidFill>
                  <a:schemeClr val="bg1"/>
                </a:solidFill>
              </a:rPr>
              <a:t>(transaction):</a:t>
            </a:r>
            <a:br>
              <a:rPr lang="en-US" sz="2500"/>
            </a:br>
            <a:r>
              <a:rPr lang="en-US" sz="2500">
                <a:solidFill>
                  <a:schemeClr val="bg1"/>
                </a:solidFill>
              </a:rPr>
              <a:t>if transaction['amount'] &gt; 1000 and </a:t>
            </a:r>
            <a:br>
              <a:rPr lang="en-US" sz="2500"/>
            </a:br>
            <a:r>
              <a:rPr lang="en-US" sz="2500">
                <a:solidFill>
                  <a:schemeClr val="bg1"/>
                </a:solidFill>
              </a:rPr>
              <a:t>transaction['location'] not in </a:t>
            </a:r>
            <a:r>
              <a:rPr lang="en-US" sz="2500" err="1">
                <a:solidFill>
                  <a:schemeClr val="bg1"/>
                </a:solidFill>
              </a:rPr>
              <a:t>trusted_locations</a:t>
            </a:r>
            <a:r>
              <a:rPr lang="en-US" sz="2500">
                <a:solidFill>
                  <a:schemeClr val="bg1"/>
                </a:solidFill>
              </a:rPr>
              <a:t>:</a:t>
            </a:r>
            <a:br>
              <a:rPr lang="en-US" sz="2500"/>
            </a:br>
            <a:r>
              <a:rPr lang="en-US" sz="2500">
                <a:solidFill>
                  <a:schemeClr val="bg1"/>
                </a:solidFill>
              </a:rPr>
              <a:t> return "Fraudulent" else:</a:t>
            </a:r>
            <a:br>
              <a:rPr lang="en-US" sz="2500"/>
            </a:br>
            <a:r>
              <a:rPr lang="en-US" sz="2500">
                <a:solidFill>
                  <a:schemeClr val="bg1"/>
                </a:solidFill>
              </a:rPr>
              <a:t> return "Legitimate" result = </a:t>
            </a:r>
            <a:r>
              <a:rPr lang="en-US" sz="2500" err="1">
                <a:solidFill>
                  <a:schemeClr val="bg1"/>
                </a:solidFill>
              </a:rPr>
              <a:t>rule_based_fraud_detection</a:t>
            </a:r>
            <a:r>
              <a:rPr lang="en-US" sz="2500">
                <a:solidFill>
                  <a:schemeClr val="bg1"/>
                </a:solidFill>
              </a:rPr>
              <a:t>(</a:t>
            </a:r>
            <a:r>
              <a:rPr lang="en-US" sz="2500" err="1">
                <a:solidFill>
                  <a:schemeClr val="bg1"/>
                </a:solidFill>
              </a:rPr>
              <a:t>transaction_data</a:t>
            </a:r>
            <a:r>
              <a:rPr lang="en-US" sz="2500">
                <a:solidFill>
                  <a:schemeClr val="bg1"/>
                </a:solidFill>
              </a:rPr>
              <a:t>)</a:t>
            </a:r>
            <a:endParaRPr lang="en-US" sz="2500">
              <a:solidFill>
                <a:schemeClr val="bg1"/>
              </a:solidFill>
              <a:ea typeface="Calibri Light"/>
              <a:cs typeface="Calibri Light"/>
            </a:endParaRPr>
          </a:p>
        </p:txBody>
      </p:sp>
    </p:spTree>
    <p:extLst>
      <p:ext uri="{BB962C8B-B14F-4D97-AF65-F5344CB8AC3E}">
        <p14:creationId xmlns:p14="http://schemas.microsoft.com/office/powerpoint/2010/main" val="41256978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credit card&#10;&#10;Description automatically generated">
            <a:extLst>
              <a:ext uri="{FF2B5EF4-FFF2-40B4-BE49-F238E27FC236}">
                <a16:creationId xmlns:a16="http://schemas.microsoft.com/office/drawing/2014/main" id="{30C9664D-42FA-0278-6366-194C30FD8265}"/>
              </a:ext>
            </a:extLst>
          </p:cNvPr>
          <p:cNvPicPr>
            <a:picLocks noChangeAspect="1"/>
          </p:cNvPicPr>
          <p:nvPr/>
        </p:nvPicPr>
        <p:blipFill rotWithShape="1">
          <a:blip r:embed="rId2">
            <a:alphaModFix amt="35000"/>
          </a:blip>
          <a:srcRect/>
          <a:stretch/>
        </p:blipFill>
        <p:spPr>
          <a:xfrm>
            <a:off x="20" y="-22"/>
            <a:ext cx="12191977" cy="6858022"/>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title"/>
          </p:nvPr>
        </p:nvSpPr>
        <p:spPr>
          <a:xfrm>
            <a:off x="657224" y="499533"/>
            <a:ext cx="10772775" cy="1658198"/>
          </a:xfrm>
        </p:spPr>
        <p:txBody>
          <a:bodyPr vert="horz" lIns="91440" tIns="45720" rIns="91440" bIns="45720" rtlCol="0">
            <a:normAutofit/>
          </a:bodyPr>
          <a:lstStyle/>
          <a:p>
            <a:r>
              <a:rPr lang="en-US">
                <a:solidFill>
                  <a:schemeClr val="tx1"/>
                </a:solidFill>
                <a:latin typeface="Times New Roman"/>
                <a:ea typeface="Calibri Light"/>
                <a:cs typeface="Calibri Light"/>
              </a:rPr>
              <a:t>CREDIT CARD FRAUD DEDECTION</a:t>
            </a:r>
          </a:p>
        </p:txBody>
      </p:sp>
      <p:sp>
        <p:nvSpPr>
          <p:cNvPr id="3" name="Subtitle 2">
            <a:extLst>
              <a:ext uri="{FF2B5EF4-FFF2-40B4-BE49-F238E27FC236}">
                <a16:creationId xmlns:a16="http://schemas.microsoft.com/office/drawing/2014/main" id="{FEEAF74A-2864-664C-7DC6-617F8B6E612D}"/>
              </a:ext>
            </a:extLst>
          </p:cNvPr>
          <p:cNvSpPr>
            <a:spLocks noGrp="1"/>
          </p:cNvSpPr>
          <p:nvPr>
            <p:ph idx="1"/>
          </p:nvPr>
        </p:nvSpPr>
        <p:spPr>
          <a:xfrm>
            <a:off x="3810920" y="2327981"/>
            <a:ext cx="7619461" cy="4283770"/>
          </a:xfrm>
        </p:spPr>
        <p:txBody>
          <a:bodyPr vert="horz" lIns="91440" tIns="45720" rIns="91440" bIns="45720" rtlCol="0" anchor="t">
            <a:noAutofit/>
          </a:bodyPr>
          <a:lstStyle/>
          <a:p>
            <a:pPr marL="0" indent="0">
              <a:spcBef>
                <a:spcPts val="1300"/>
              </a:spcBef>
              <a:buNone/>
            </a:pPr>
            <a:r>
              <a:rPr lang="en-US" sz="2000" dirty="0">
                <a:solidFill>
                  <a:schemeClr val="tx1"/>
                </a:solidFill>
                <a:latin typeface="Times New Roman"/>
                <a:ea typeface="Calibri"/>
                <a:cs typeface="Times New Roman"/>
              </a:rPr>
              <a:t>Introduction</a:t>
            </a:r>
          </a:p>
          <a:p>
            <a:pPr>
              <a:spcBef>
                <a:spcPts val="1300"/>
              </a:spcBef>
            </a:pPr>
            <a:r>
              <a:rPr lang="en-US" sz="2000" dirty="0">
                <a:solidFill>
                  <a:schemeClr val="tx1"/>
                </a:solidFill>
                <a:latin typeface="Times New Roman"/>
                <a:ea typeface="Calibri"/>
                <a:cs typeface="Times New Roman"/>
              </a:rPr>
              <a:t>Different analysis</a:t>
            </a:r>
          </a:p>
          <a:p>
            <a:r>
              <a:rPr lang="en-US" sz="2000">
                <a:solidFill>
                  <a:schemeClr val="tx1"/>
                </a:solidFill>
                <a:latin typeface="Times New Roman"/>
                <a:ea typeface="Calibri"/>
                <a:cs typeface="Times New Roman"/>
              </a:rPr>
              <a:t>Matplotlib</a:t>
            </a:r>
          </a:p>
          <a:p>
            <a:pPr>
              <a:spcBef>
                <a:spcPts val="1300"/>
              </a:spcBef>
            </a:pPr>
            <a:r>
              <a:rPr lang="en-US" sz="2000" dirty="0">
                <a:solidFill>
                  <a:schemeClr val="tx1"/>
                </a:solidFill>
                <a:latin typeface="Times New Roman"/>
                <a:ea typeface="Calibri"/>
                <a:cs typeface="Times New Roman"/>
              </a:rPr>
              <a:t>Read data set</a:t>
            </a:r>
            <a:endParaRPr lang="en-US" dirty="0">
              <a:solidFill>
                <a:schemeClr val="tx1"/>
              </a:solidFill>
            </a:endParaRPr>
          </a:p>
          <a:p>
            <a:pPr marL="285750" indent="-285750">
              <a:spcBef>
                <a:spcPts val="1300"/>
              </a:spcBef>
              <a:buFont typeface="Arial"/>
              <a:buChar char="•"/>
            </a:pPr>
            <a:r>
              <a:rPr lang="en-US" sz="2000" dirty="0">
                <a:solidFill>
                  <a:schemeClr val="tx1"/>
                </a:solidFill>
                <a:latin typeface="Times New Roman"/>
                <a:ea typeface="Calibri"/>
                <a:cs typeface="Times New Roman"/>
              </a:rPr>
              <a:t>Column names </a:t>
            </a:r>
          </a:p>
          <a:p>
            <a:pPr>
              <a:spcBef>
                <a:spcPts val="1300"/>
              </a:spcBef>
            </a:pPr>
            <a:r>
              <a:rPr lang="en-US" sz="2000" dirty="0">
                <a:solidFill>
                  <a:schemeClr val="tx1"/>
                </a:solidFill>
                <a:latin typeface="Times New Roman"/>
                <a:ea typeface="Calibri"/>
                <a:cs typeface="Times New Roman"/>
              </a:rPr>
              <a:t>Create series</a:t>
            </a:r>
          </a:p>
          <a:p>
            <a:pPr>
              <a:spcBef>
                <a:spcPts val="1300"/>
              </a:spcBef>
            </a:pPr>
            <a:r>
              <a:rPr lang="en-US" sz="2000" err="1">
                <a:solidFill>
                  <a:schemeClr val="tx1"/>
                </a:solidFill>
                <a:latin typeface="Times New Roman"/>
                <a:ea typeface="Calibri"/>
                <a:cs typeface="Times New Roman"/>
              </a:rPr>
              <a:t>Plt.plot</a:t>
            </a:r>
            <a:r>
              <a:rPr lang="en-US" sz="2000" dirty="0">
                <a:solidFill>
                  <a:schemeClr val="tx1"/>
                </a:solidFill>
                <a:latin typeface="Times New Roman"/>
                <a:ea typeface="Calibri"/>
                <a:cs typeface="Times New Roman"/>
              </a:rPr>
              <a:t>(score ,expectancy)</a:t>
            </a:r>
          </a:p>
          <a:p>
            <a:pPr>
              <a:spcBef>
                <a:spcPts val="1300"/>
              </a:spcBef>
            </a:pPr>
            <a:r>
              <a:rPr lang="en-US" sz="2000" dirty="0">
                <a:solidFill>
                  <a:schemeClr val="tx1"/>
                </a:solidFill>
                <a:latin typeface="Times New Roman"/>
                <a:ea typeface="Calibri"/>
                <a:cs typeface="Times New Roman"/>
              </a:rPr>
              <a:t>#addcolor,style.....</a:t>
            </a:r>
          </a:p>
          <a:p>
            <a:pPr>
              <a:spcBef>
                <a:spcPts val="1300"/>
              </a:spcBef>
            </a:pPr>
            <a:r>
              <a:rPr lang="en-US" sz="2000" dirty="0">
                <a:solidFill>
                  <a:schemeClr val="tx1"/>
                </a:solidFill>
                <a:latin typeface="Times New Roman"/>
                <a:ea typeface="Calibri"/>
                <a:cs typeface="Times New Roman"/>
              </a:rPr>
              <a:t>Plot()function</a:t>
            </a:r>
          </a:p>
          <a:p>
            <a:pPr>
              <a:spcBef>
                <a:spcPts val="1300"/>
              </a:spcBef>
            </a:pPr>
            <a:r>
              <a:rPr lang="en-US" sz="2000" dirty="0">
                <a:solidFill>
                  <a:schemeClr val="tx1"/>
                </a:solidFill>
                <a:latin typeface="Times New Roman"/>
                <a:ea typeface="Calibri"/>
                <a:cs typeface="Times New Roman"/>
              </a:rPr>
              <a:t>Title()function show() functions</a:t>
            </a:r>
          </a:p>
          <a:p>
            <a:pPr>
              <a:spcBef>
                <a:spcPts val="1300"/>
              </a:spcBef>
            </a:pPr>
            <a:r>
              <a:rPr lang="en-US" sz="2000" dirty="0">
                <a:solidFill>
                  <a:schemeClr val="tx1"/>
                </a:solidFill>
                <a:latin typeface="Times New Roman"/>
                <a:ea typeface="Calibri"/>
                <a:cs typeface="Times New Roman"/>
              </a:rPr>
              <a:t>conclusion</a:t>
            </a:r>
          </a:p>
          <a:p>
            <a:endParaRPr lang="en-US" sz="2000" b="1" dirty="0">
              <a:solidFill>
                <a:schemeClr val="tx1"/>
              </a:solidFill>
              <a:latin typeface="Times New Roman"/>
              <a:ea typeface="Calibri"/>
              <a:cs typeface="Times New Roman"/>
            </a:endParaRP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a:ea typeface="+mn-lt"/>
                <a:cs typeface="+mn-lt"/>
              </a:rPr>
              <a:t>    Grouping transactions into clusters.</a:t>
            </a:r>
            <a:endParaRPr lang="en-US"/>
          </a:p>
          <a:p>
            <a:pPr marL="0" indent="0">
              <a:buClr>
                <a:srgbClr val="1287C3"/>
              </a:buClr>
              <a:buNone/>
            </a:pPr>
            <a:r>
              <a:rPr lang="en-US">
                <a:ea typeface="+mn-lt"/>
                <a:cs typeface="+mn-lt"/>
              </a:rPr>
              <a:t>    Requires specifying the number of clusters.</a:t>
            </a:r>
            <a:endParaRPr lang="en-US"/>
          </a:p>
          <a:p>
            <a:pPr>
              <a:buClr>
                <a:srgbClr val="1287C3"/>
              </a:buClr>
            </a:pP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holding a computer and a globe&#10;&#10;Description automatically generated">
            <a:extLst>
              <a:ext uri="{FF2B5EF4-FFF2-40B4-BE49-F238E27FC236}">
                <a16:creationId xmlns:a16="http://schemas.microsoft.com/office/drawing/2014/main" id="{2615AABB-4501-803A-4F1B-FA958F285EE9}"/>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latin typeface="Times New Roman"/>
                <a:cs typeface="Times New Roman"/>
              </a:rPr>
              <a:t>PROGRAM</a:t>
            </a:r>
          </a:p>
        </p:txBody>
      </p: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ea typeface="+mn-lt"/>
                <a:cs typeface="+mn-lt"/>
              </a:rPr>
              <a:t>   from sklearn.cluster</a:t>
            </a:r>
          </a:p>
          <a:p>
            <a:pPr marL="0" indent="0">
              <a:buClr>
                <a:srgbClr val="1287C3"/>
              </a:buClr>
              <a:buNone/>
            </a:pPr>
            <a:r>
              <a:rPr lang="en-US" sz="2000">
                <a:solidFill>
                  <a:srgbClr val="FFFFFF"/>
                </a:solidFill>
                <a:ea typeface="+mn-lt"/>
                <a:cs typeface="+mn-lt"/>
              </a:rPr>
              <a:t>   import KMeans kmeans = KMeans(n_clusters=2) </a:t>
            </a:r>
          </a:p>
          <a:p>
            <a:pPr marL="0" indent="0">
              <a:buClr>
                <a:srgbClr val="1287C3"/>
              </a:buClr>
              <a:buNone/>
            </a:pPr>
            <a:r>
              <a:rPr lang="en-US" sz="2000">
                <a:solidFill>
                  <a:srgbClr val="FFFFFF"/>
                </a:solidFill>
                <a:ea typeface="+mn-lt"/>
                <a:cs typeface="+mn-lt"/>
              </a:rPr>
              <a:t>   kmeans.fit(X) labels = kmeans.labels_</a:t>
            </a:r>
            <a:endParaRPr lang="en-US" sz="2000">
              <a:solidFill>
                <a:srgbClr val="FFFFFF"/>
              </a:solidFill>
            </a:endParaRPr>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a:latin typeface="Times New Roman"/>
                <a:ea typeface="+mj-lt"/>
                <a:cs typeface="+mj-lt"/>
              </a:rPr>
              <a:t>Deep Learning (Using TensorFlow and </a:t>
            </a:r>
            <a:r>
              <a:rPr lang="en-US" sz="3600" b="1" err="1">
                <a:latin typeface="Times New Roman"/>
                <a:ea typeface="+mj-lt"/>
                <a:cs typeface="+mj-lt"/>
              </a:rPr>
              <a:t>Keras</a:t>
            </a:r>
            <a:r>
              <a:rPr lang="en-US" sz="3600" b="1">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descr="Free Images : smartphone, music, technology, gadget, headphones ...">
            <a:extLst>
              <a:ext uri="{FF2B5EF4-FFF2-40B4-BE49-F238E27FC236}">
                <a16:creationId xmlns:a16="http://schemas.microsoft.com/office/drawing/2014/main" id="{D6EBF2D1-40B8-09C8-7C92-FF5CE0AD834F}"/>
              </a:ext>
            </a:extLst>
          </p:cNvPr>
          <p:cNvPicPr>
            <a:picLocks noChangeAspect="1"/>
          </p:cNvPicPr>
          <p:nvPr/>
        </p:nvPicPr>
        <p:blipFill rotWithShape="1">
          <a:blip r:embed="rId2">
            <a:alphaModFix amt="40000"/>
          </a:blip>
          <a:srcRect t="10937" b="4793"/>
          <a:stretch/>
        </p:blipFill>
        <p:spPr>
          <a:xfrm>
            <a:off x="20" y="10"/>
            <a:ext cx="12191979" cy="6857990"/>
          </a:xfrm>
          <a:prstGeom prst="rect">
            <a:avLst/>
          </a:prstGeom>
        </p:spPr>
      </p:pic>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p:txBody>
          <a:bodyPr>
            <a:normAutofit/>
          </a:bodyPr>
          <a:lstStyle/>
          <a:p>
            <a:r>
              <a:rPr lang="en-US" sz="5400" b="1">
                <a:solidFill>
                  <a:schemeClr val="bg1"/>
                </a:solidFill>
                <a:latin typeface="Times New Roman"/>
                <a:ea typeface="+mj-lt"/>
                <a:cs typeface="+mj-lt"/>
              </a:rPr>
              <a:t>Network Analysis:</a:t>
            </a:r>
            <a:endParaRPr lang="en-US" sz="5400">
              <a:solidFill>
                <a:schemeClr val="bg1"/>
              </a:solidFill>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17631655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04516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a:latin typeface="Times New Roman"/>
                <a:ea typeface="+mj-lt"/>
                <a:cs typeface="+mj-lt"/>
              </a:rPr>
              <a:t>Time Series Analysis</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duction Technology Free Stock Photo - Public Domain Pictures">
            <a:extLst>
              <a:ext uri="{FF2B5EF4-FFF2-40B4-BE49-F238E27FC236}">
                <a16:creationId xmlns:a16="http://schemas.microsoft.com/office/drawing/2014/main" id="{5029DCB9-C48C-75ED-A2A3-04D3C10704FC}"/>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A37041F-4A46-761B-B533-1F49D5654B54}"/>
              </a:ext>
            </a:extLst>
          </p:cNvPr>
          <p:cNvSpPr>
            <a:spLocks noGrp="1"/>
          </p:cNvSpPr>
          <p:nvPr>
            <p:ph type="title"/>
          </p:nvPr>
        </p:nvSpPr>
        <p:spPr>
          <a:xfrm>
            <a:off x="657224" y="499533"/>
            <a:ext cx="10772775" cy="1658198"/>
          </a:xfrm>
        </p:spPr>
        <p:txBody>
          <a:bodyPr>
            <a:normAutofit/>
          </a:bodyPr>
          <a:lstStyle/>
          <a:p>
            <a:r>
              <a:rPr lang="en-US" b="1">
                <a:solidFill>
                  <a:schemeClr val="tx1"/>
                </a:solidFill>
                <a:latin typeface="Times New Roman"/>
                <a:ea typeface="Calibri Light"/>
                <a:cs typeface="Calibri Light"/>
              </a:rPr>
              <a:t>                    Pandas Library</a:t>
            </a:r>
            <a:endParaRPr lang="en-US">
              <a:solidFill>
                <a:schemeClr val="tx1"/>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id="{BF8D6B47-1A4F-D798-01D1-CBC96E1824B7}"/>
              </a:ext>
            </a:extLst>
          </p:cNvPr>
          <p:cNvSpPr>
            <a:spLocks noGrp="1"/>
          </p:cNvSpPr>
          <p:nvPr>
            <p:ph idx="1"/>
          </p:nvPr>
        </p:nvSpPr>
        <p:spPr>
          <a:xfrm>
            <a:off x="676656" y="2011680"/>
            <a:ext cx="10753725" cy="3766185"/>
          </a:xfrm>
        </p:spPr>
        <p:txBody>
          <a:bodyPr vert="horz" lIns="91440" tIns="45720" rIns="91440" bIns="45720" rtlCol="0" anchor="t">
            <a:normAutofit/>
          </a:bodyPr>
          <a:lstStyle/>
          <a:p>
            <a:pPr marL="0" indent="0">
              <a:buNone/>
            </a:pPr>
            <a:r>
              <a:rPr lang="en-US" sz="3500" dirty="0">
                <a:solidFill>
                  <a:schemeClr val="tx1"/>
                </a:solidFill>
                <a:latin typeface="Times New Roman"/>
                <a:ea typeface="Calibri"/>
                <a:cs typeface="Calibri"/>
              </a:rPr>
              <a:t>              </a:t>
            </a:r>
          </a:p>
          <a:p>
            <a:pPr marL="0" indent="0">
              <a:buNone/>
            </a:pPr>
            <a:r>
              <a:rPr lang="en-US" sz="3500" dirty="0">
                <a:solidFill>
                  <a:schemeClr val="tx1"/>
                </a:solidFill>
                <a:latin typeface="Times New Roman"/>
                <a:ea typeface="Calibri"/>
                <a:cs typeface="Calibri"/>
              </a:rPr>
              <a:t>              Pandas is a widely used Python library for data manipulation and analysis.</a:t>
            </a:r>
            <a:endParaRPr lang="en-US" sz="3500" dirty="0">
              <a:solidFill>
                <a:schemeClr val="tx1"/>
              </a:solidFill>
              <a:latin typeface="Calibri" panose="020F0502020204030204"/>
              <a:ea typeface="Calibri"/>
              <a:cs typeface="Calibri"/>
            </a:endParaRPr>
          </a:p>
          <a:p>
            <a:pPr marL="0" indent="0">
              <a:buNone/>
            </a:pPr>
            <a:r>
              <a:rPr lang="en-US" sz="3500" dirty="0">
                <a:solidFill>
                  <a:schemeClr val="tx1"/>
                </a:solidFill>
                <a:latin typeface="Times New Roman"/>
                <a:ea typeface="Calibri"/>
                <a:cs typeface="Calibri"/>
              </a:rPr>
              <a:t>              It provides functions to read, clean, and preprocess datasets.</a:t>
            </a:r>
            <a:endParaRPr lang="en-US" sz="3500" dirty="0">
              <a:solidFill>
                <a:schemeClr val="tx1"/>
              </a:solidFill>
              <a:ea typeface="Calibri"/>
              <a:cs typeface="Calibri"/>
            </a:endParaRPr>
          </a:p>
        </p:txBody>
      </p:sp>
    </p:spTree>
    <p:extLst>
      <p:ext uri="{BB962C8B-B14F-4D97-AF65-F5344CB8AC3E}">
        <p14:creationId xmlns:p14="http://schemas.microsoft.com/office/powerpoint/2010/main" val="11915026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1CB71-5B31-89EF-2936-64CB4CAA9AD8}"/>
              </a:ext>
            </a:extLst>
          </p:cNvPr>
          <p:cNvSpPr>
            <a:spLocks noGrp="1"/>
          </p:cNvSpPr>
          <p:nvPr>
            <p:ph type="title"/>
          </p:nvPr>
        </p:nvSpPr>
        <p:spPr>
          <a:xfrm>
            <a:off x="657224" y="936711"/>
            <a:ext cx="2988265" cy="4984578"/>
          </a:xfrm>
        </p:spPr>
        <p:txBody>
          <a:bodyPr>
            <a:normAutofit/>
          </a:bodyPr>
          <a:lstStyle/>
          <a:p>
            <a:r>
              <a:rPr lang="en-US" sz="4400" b="1">
                <a:solidFill>
                  <a:srgbClr val="FFFFFF"/>
                </a:solidFill>
                <a:ea typeface="+mj-lt"/>
                <a:cs typeface="+mj-lt"/>
              </a:rPr>
              <a:t>Receiver Operating Characteristic (ROC) Curve</a:t>
            </a:r>
            <a:endParaRPr lang="en-US" sz="44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id="{12F3C982-60B1-8FE3-1658-C3BB373F4C60}"/>
              </a:ext>
            </a:extLst>
          </p:cNvPr>
          <p:cNvSpPr>
            <a:spLocks noGrp="1"/>
          </p:cNvSpPr>
          <p:nvPr>
            <p:ph idx="1"/>
          </p:nvPr>
        </p:nvSpPr>
        <p:spPr>
          <a:xfrm>
            <a:off x="4614389" y="936711"/>
            <a:ext cx="6815992" cy="4984578"/>
          </a:xfrm>
        </p:spPr>
        <p:txBody>
          <a:bodyPr vert="horz" lIns="91440" tIns="45720" rIns="91440" bIns="45720" rtlCol="0" anchor="ctr">
            <a:normAutofit/>
          </a:bodyPr>
          <a:lstStyle/>
          <a:p>
            <a:r>
              <a:rPr lang="en-US">
                <a:ea typeface="+mn-lt"/>
                <a:cs typeface="+mn-lt"/>
              </a:rPr>
              <a:t>                    </a:t>
            </a:r>
          </a:p>
          <a:p>
            <a:r>
              <a:rPr lang="en-US">
                <a:ea typeface="+mn-lt"/>
                <a:cs typeface="+mn-lt"/>
              </a:rPr>
              <a:t>                     The ROC curve is a standard tool to evaluate the performance of binary classification models, like fraud detection models.</a:t>
            </a:r>
          </a:p>
          <a:p>
            <a:r>
              <a:rPr lang="en-US">
                <a:ea typeface="+mn-lt"/>
                <a:cs typeface="+mn-lt"/>
              </a:rPr>
              <a:t>                  It shows the trade-off between true positive rate and false positive rate.</a:t>
            </a:r>
            <a:endParaRPr lang="en-US">
              <a:ea typeface="Calibri Light"/>
              <a:cs typeface="Calibri Light"/>
            </a:endParaRPr>
          </a:p>
        </p:txBody>
      </p:sp>
    </p:spTree>
    <p:extLst>
      <p:ext uri="{BB962C8B-B14F-4D97-AF65-F5344CB8AC3E}">
        <p14:creationId xmlns:p14="http://schemas.microsoft.com/office/powerpoint/2010/main" val="150090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eld of Trees Near Body of Water · Free Stock Photo">
            <a:extLst>
              <a:ext uri="{FF2B5EF4-FFF2-40B4-BE49-F238E27FC236}">
                <a16:creationId xmlns:a16="http://schemas.microsoft.com/office/drawing/2014/main" id="{82D71C74-1668-23C8-02F0-2BB5046018FB}"/>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A893CB2-72CE-D708-E629-8FA12CFE7997}"/>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           THANK YOU </a:t>
            </a:r>
          </a:p>
        </p:txBody>
      </p:sp>
    </p:spTree>
    <p:extLst>
      <p:ext uri="{BB962C8B-B14F-4D97-AF65-F5344CB8AC3E}">
        <p14:creationId xmlns:p14="http://schemas.microsoft.com/office/powerpoint/2010/main" val="273624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E437638-E86C-41B1-BC86-6F186CB35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 y="0"/>
            <a:ext cx="12202287" cy="6858000"/>
          </a:xfrm>
          <a:prstGeom prst="rect">
            <a:avLst/>
          </a:prstGeom>
          <a:solidFill>
            <a:srgbClr val="4E5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5087738" y="770467"/>
            <a:ext cx="6298065" cy="1526876"/>
          </a:xfrm>
        </p:spPr>
        <p:txBody>
          <a:bodyPr vert="horz" lIns="91440" tIns="45720" rIns="91440" bIns="45720" rtlCol="0" anchor="b">
            <a:normAutofit/>
          </a:bodyPr>
          <a:lstStyle/>
          <a:p>
            <a:r>
              <a:rPr lang="en-US" sz="7500" kern="1200" spc="-120" baseline="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5168264" y="4206876"/>
            <a:ext cx="5437067" cy="1645920"/>
          </a:xfrm>
        </p:spPr>
        <p:txBody>
          <a:bodyPr vert="horz" lIns="91440" tIns="45720" rIns="91440" bIns="45720" rtlCol="0">
            <a:normAutofit/>
          </a:bodyPr>
          <a:lstStyle/>
          <a:p>
            <a:r>
              <a:rPr lang="en-US" sz="1500">
                <a:solidFill>
                  <a:srgbClr val="FFFFFF"/>
                </a:solidFill>
              </a:rPr>
              <a:t>              Machine   learning   algorithms   play  a  crucial  role   identifying    fraudulent  transactions  by   analyzing   patterns  and  anomalies  in credit   card  data.</a:t>
            </a:r>
          </a:p>
          <a:p>
            <a:r>
              <a:rPr lang="en-US" sz="1500">
                <a:solidFill>
                  <a:srgbClr val="FFFFFF"/>
                </a:solidFill>
              </a:rPr>
              <a:t>              Commonly  used  machine  learning   algorithms  for   credit   card  fraud  detection  include  logistic  regression,  decision   trees,    random  forests, and  neural  networks.</a:t>
            </a:r>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910" r="22468" b="-1"/>
          <a:stretch/>
        </p:blipFill>
        <p:spPr>
          <a:xfrm>
            <a:off x="-10288" y="10"/>
            <a:ext cx="4628007" cy="6864408"/>
          </a:xfrm>
          <a:prstGeom prst="rect">
            <a:avLst/>
          </a:prstGeom>
        </p:spPr>
      </p:pic>
    </p:spTree>
    <p:extLst>
      <p:ext uri="{BB962C8B-B14F-4D97-AF65-F5344CB8AC3E}">
        <p14:creationId xmlns:p14="http://schemas.microsoft.com/office/powerpoint/2010/main" val="13720645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521900" y="365125"/>
            <a:ext cx="6272107" cy="1807305"/>
          </a:xfrm>
        </p:spPr>
        <p:txBody>
          <a:bodyPr vert="horz" lIns="91440" tIns="45720" rIns="91440" bIns="45720" rtlCol="0" anchor="ctr">
            <a:normAutofit/>
          </a:bodyPr>
          <a:lstStyle/>
          <a:p>
            <a:r>
              <a:rPr lang="en-US" sz="5500" b="1">
                <a:latin typeface="Times New Roman"/>
                <a:cs typeface="Times New Roman"/>
              </a:rPr>
              <a:t>PROBLEM DEFINITION</a:t>
            </a:r>
            <a:endParaRPr lang="en-US" sz="5500" b="1">
              <a:latin typeface="Times New Roman"/>
              <a:ea typeface="Calibri Light"/>
              <a:cs typeface="Times New Roman"/>
            </a:endParaRPr>
          </a:p>
        </p:txBody>
      </p:sp>
      <p:sp>
        <p:nvSpPr>
          <p:cNvPr id="5" name="Text Placeholder 4">
            <a:extLst>
              <a:ext uri="{FF2B5EF4-FFF2-40B4-BE49-F238E27FC236}">
                <a16:creationId xmlns:a16="http://schemas.microsoft.com/office/drawing/2014/main" id="{B991FAA8-D347-C849-6FC5-35795D016F59}"/>
              </a:ext>
            </a:extLst>
          </p:cNvPr>
          <p:cNvSpPr>
            <a:spLocks noGrp="1"/>
          </p:cNvSpPr>
          <p:nvPr>
            <p:ph type="body" idx="1"/>
          </p:nvPr>
        </p:nvSpPr>
        <p:spPr>
          <a:xfrm>
            <a:off x="406880" y="2333297"/>
            <a:ext cx="5554148" cy="4159967"/>
          </a:xfrm>
        </p:spPr>
        <p:txBody>
          <a:bodyPr vert="horz" lIns="91440" tIns="45720" rIns="91440" bIns="45720" rtlCol="0" anchor="b">
            <a:noAutofit/>
          </a:bodyPr>
          <a:lstStyle/>
          <a:p>
            <a:pPr indent="-228600">
              <a:buFont typeface="Arial" panose="020B0604020202020204" pitchFamily="34" charset="0"/>
              <a:buChar char="•"/>
            </a:pPr>
            <a:r>
              <a:rPr lang="en-US" sz="2000"/>
              <a:t>                 The problem is to develop a machine learning-based system for</a:t>
            </a:r>
            <a:endParaRPr lang="en-US" sz="2000">
              <a:ea typeface="Calibri"/>
              <a:cs typeface="Calibri"/>
            </a:endParaRPr>
          </a:p>
          <a:p>
            <a:pPr indent="-228600">
              <a:buFont typeface="Arial" panose="020B0604020202020204" pitchFamily="34" charset="0"/>
              <a:buChar char="•"/>
            </a:pPr>
            <a:r>
              <a:rPr lang="en-US" sz="2000"/>
              <a:t> real-time credit  card fraud detection.   </a:t>
            </a:r>
            <a:endParaRPr lang="en-US" sz="2000">
              <a:ea typeface="Calibri"/>
              <a:cs typeface="Calibri"/>
            </a:endParaRPr>
          </a:p>
          <a:p>
            <a:pPr indent="-228600">
              <a:buFont typeface="Arial" panose="020B0604020202020204" pitchFamily="34" charset="0"/>
              <a:buChar char="•"/>
            </a:pPr>
            <a:r>
              <a:rPr lang="en-US" sz="2000"/>
              <a:t>               The goal is to create a  solution   that     can     accurately identify    fraudulent     transactions</a:t>
            </a:r>
            <a:endParaRPr lang="en-US" sz="2000">
              <a:ea typeface="Calibri"/>
              <a:cs typeface="Calibri"/>
            </a:endParaRPr>
          </a:p>
          <a:p>
            <a:pPr indent="-228600">
              <a:buFont typeface="Arial" panose="020B0604020202020204" pitchFamily="34" charset="0"/>
              <a:buChar char="•"/>
            </a:pPr>
            <a:r>
              <a:rPr lang="en-US" sz="2000"/>
              <a:t> while minimizing false positives.</a:t>
            </a:r>
            <a:endParaRPr lang="en-US" sz="2000">
              <a:ea typeface="Calibri"/>
              <a:cs typeface="Calibri"/>
            </a:endParaRPr>
          </a:p>
          <a:p>
            <a:pPr indent="-228600">
              <a:buFont typeface="Arial" panose="020B0604020202020204" pitchFamily="34" charset="0"/>
              <a:buChar char="•"/>
            </a:pPr>
            <a:r>
              <a:rPr lang="en-US" sz="2000"/>
              <a:t>              This project involves data preprocessing, feature engineering, model  selection, training, and</a:t>
            </a:r>
            <a:endParaRPr lang="en-US" sz="2000">
              <a:ea typeface="Calibri"/>
              <a:cs typeface="Calibri"/>
            </a:endParaRPr>
          </a:p>
          <a:p>
            <a:pPr indent="-228600">
              <a:buFont typeface="Arial" panose="020B0604020202020204" pitchFamily="34" charset="0"/>
              <a:buChar char="•"/>
            </a:pPr>
            <a:r>
              <a:rPr lang="en-US" sz="2000"/>
              <a:t> evaluation to create a robust fraud detection systems</a:t>
            </a:r>
            <a:endParaRPr lang="en-US" sz="2000">
              <a:ea typeface="Calibri"/>
              <a:cs typeface="Calibri"/>
            </a:endParaRPr>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half" idx="2"/>
          </p:nvPr>
        </p:nvPicPr>
        <p:blipFill rotWithShape="1">
          <a:blip r:embed="rId2"/>
          <a:srcRect l="20982" r="20980" b="-1"/>
          <a:stretch/>
        </p:blipFill>
        <p:spPr>
          <a:xfrm>
            <a:off x="6042310" y="10"/>
            <a:ext cx="614969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174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redit Card Free Stock Photo - Public Domain Pictures">
            <a:extLst>
              <a:ext uri="{FF2B5EF4-FFF2-40B4-BE49-F238E27FC236}">
                <a16:creationId xmlns:a16="http://schemas.microsoft.com/office/drawing/2014/main" id="{DBBF17CE-42B7-F32A-A44D-1465661AE269}"/>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841249" y="941832"/>
            <a:ext cx="10506456" cy="1741099"/>
          </a:xfrm>
        </p:spPr>
        <p:txBody>
          <a:bodyPr anchor="b">
            <a:normAutofit/>
          </a:bodyPr>
          <a:lstStyle/>
          <a:p>
            <a:r>
              <a:rPr lang="en-US" sz="5000">
                <a:solidFill>
                  <a:schemeClr val="bg1"/>
                </a:solidFill>
                <a:latin typeface="Times New Roman"/>
                <a:cs typeface="Times New Roman"/>
              </a:rPr>
              <a:t>                What the Credit Card </a:t>
            </a:r>
            <a:br>
              <a:rPr lang="en-US" sz="5000">
                <a:latin typeface="Times New Roman"/>
                <a:cs typeface="Times New Roman"/>
              </a:rPr>
            </a:br>
            <a:r>
              <a:rPr lang="en-US" sz="5000">
                <a:solidFill>
                  <a:schemeClr val="bg1"/>
                </a:solidFill>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841248" y="3502152"/>
            <a:ext cx="10506456" cy="2670048"/>
          </a:xfrm>
        </p:spPr>
        <p:txBody>
          <a:bodyPr vert="horz" lIns="91440" tIns="45720" rIns="91440" bIns="45720" rtlCol="0" anchor="t">
            <a:noAutofit/>
          </a:bodyPr>
          <a:lstStyle/>
          <a:p>
            <a:r>
              <a:rPr lang="en-US" sz="2600">
                <a:solidFill>
                  <a:schemeClr val="bg1"/>
                </a:solidFill>
                <a:ea typeface="+mn-lt"/>
                <a:cs typeface="+mn-lt"/>
              </a:rPr>
              <a:t>Credit card fraud is the act of using another person’s credit card to make purchases or request cash advances without the cardholder’s knowledge or consent. </a:t>
            </a:r>
          </a:p>
          <a:p>
            <a:pPr>
              <a:buClr>
                <a:srgbClr val="1287C3"/>
              </a:buClr>
            </a:pPr>
            <a:r>
              <a:rPr lang="en-US" sz="2600">
                <a:solidFill>
                  <a:schemeClr val="bg1"/>
                </a:solidFill>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sz="2600">
              <a:solidFill>
                <a:schemeClr val="bg1"/>
              </a:solidFill>
              <a:ea typeface="Calibri"/>
              <a:cs typeface="Calibri"/>
            </a:endParaRPr>
          </a:p>
        </p:txBody>
      </p:sp>
    </p:spTree>
    <p:extLst>
      <p:ext uri="{BB962C8B-B14F-4D97-AF65-F5344CB8AC3E}">
        <p14:creationId xmlns:p14="http://schemas.microsoft.com/office/powerpoint/2010/main" val="373742964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redit Card Free Stock Photo - Public Domain Pictures">
            <a:extLst>
              <a:ext uri="{FF2B5EF4-FFF2-40B4-BE49-F238E27FC236}">
                <a16:creationId xmlns:a16="http://schemas.microsoft.com/office/drawing/2014/main" id="{5FB40151-5085-F343-60D6-C63285A4313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latin typeface="Times New Roman"/>
                <a:cs typeface="Times New Roman"/>
              </a:rPr>
              <a:t>         Types of credit card fraud</a:t>
            </a:r>
            <a:endParaRPr lang="en-US" sz="8000">
              <a:ln w="22225">
                <a:solidFill>
                  <a:srgbClr val="FFFFFF"/>
                </a:solidFill>
              </a:ln>
              <a:noFill/>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extLst>
              <p:ext uri="{D42A27DB-BD31-4B8C-83A1-F6EECF244321}">
                <p14:modId xmlns:p14="http://schemas.microsoft.com/office/powerpoint/2010/main" val="124854005"/>
              </p:ext>
            </p:extLst>
          </p:nvPr>
        </p:nvGraphicFramePr>
        <p:xfrm>
          <a:off x="7534641" y="1065862"/>
          <a:ext cx="3860002"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301925" y="1122362"/>
            <a:ext cx="11660037" cy="2900518"/>
          </a:xfrm>
        </p:spPr>
        <p:txBody>
          <a:bodyPr vert="horz" lIns="91440" tIns="45720" rIns="91440" bIns="45720" rtlCol="0" anchor="b">
            <a:normAutofit/>
          </a:bodyPr>
          <a:lstStyle/>
          <a:p>
            <a:pPr algn="ctr"/>
            <a:r>
              <a:rPr lang="en-US" sz="7000">
                <a:solidFill>
                  <a:srgbClr val="FFFFFF"/>
                </a:solidFill>
                <a:latin typeface="Times New Roman"/>
                <a:cs typeface="Times New Roman"/>
              </a:rPr>
              <a:t>DIFFERENT ANALYSIS </a:t>
            </a:r>
            <a:endParaRPr lang="en-US" sz="7000">
              <a:solidFill>
                <a:srgbClr val="FFFFFF"/>
              </a:solidFill>
              <a:latin typeface="Times New Roman"/>
              <a:ea typeface="Calibri Light"/>
              <a:cs typeface="Times New Roman"/>
            </a:endParaRP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uter And Technology Free Stock Photo - Public Domain Pictures">
            <a:extLst>
              <a:ext uri="{FF2B5EF4-FFF2-40B4-BE49-F238E27FC236}">
                <a16:creationId xmlns:a16="http://schemas.microsoft.com/office/drawing/2014/main" id="{73144729-EC96-36FD-B599-3EB6970EC5DB}"/>
              </a:ext>
            </a:extLst>
          </p:cNvPr>
          <p:cNvPicPr>
            <a:picLocks noChangeAspect="1"/>
          </p:cNvPicPr>
          <p:nvPr/>
        </p:nvPicPr>
        <p:blipFill rotWithShape="1">
          <a:blip r:embed="rId2">
            <a:alphaModFix/>
          </a:blip>
          <a:srcRect r="23028" b="-1"/>
          <a:stretch/>
        </p:blipFill>
        <p:spPr>
          <a:xfrm>
            <a:off x="4283902" y="10"/>
            <a:ext cx="7908098" cy="6857992"/>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728663" y="1115219"/>
            <a:ext cx="5505449" cy="2387600"/>
          </a:xfrm>
        </p:spPr>
        <p:txBody>
          <a:bodyPr vert="horz" lIns="91440" tIns="45720" rIns="91440" bIns="45720" rtlCol="0">
            <a:normAutofit/>
          </a:bodyPr>
          <a:lstStyle/>
          <a:p>
            <a:pPr algn="l"/>
            <a:r>
              <a:rPr lang="en-US" sz="5000" b="1">
                <a:solidFill>
                  <a:schemeClr val="bg1"/>
                </a:solidFill>
              </a:rPr>
              <a:t>Deep Learning for Fraud Detection    </a:t>
            </a:r>
            <a:endParaRPr lang="en-US" sz="5000">
              <a:solidFill>
                <a:schemeClr val="bg1"/>
              </a:solidFill>
            </a:endParaRPr>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28663" y="3902075"/>
            <a:ext cx="5505449" cy="2417762"/>
          </a:xfrm>
        </p:spPr>
        <p:txBody>
          <a:bodyPr vert="horz" lIns="91440" tIns="45720" rIns="91440" bIns="45720" rtlCol="0" anchor="t">
            <a:noAutofit/>
          </a:bodyPr>
          <a:lstStyle/>
          <a:p>
            <a:pPr algn="l">
              <a:buFont typeface="Arial"/>
              <a:buChar char="•"/>
            </a:pPr>
            <a:r>
              <a:rPr lang="en-US" sz="1700">
                <a:solidFill>
                  <a:schemeClr val="bg1"/>
                </a:solidFill>
                <a:latin typeface="Times New Roman"/>
                <a:cs typeface="Times New Roman"/>
              </a:rPr>
              <a:t>        Explore advanced neural network architectures like convolutional neural. networks (CNNs) and recurrent neural networks (RNNs) for more.</a:t>
            </a:r>
            <a:endParaRPr lang="en-US">
              <a:solidFill>
                <a:schemeClr val="bg1"/>
              </a:solidFill>
            </a:endParaRPr>
          </a:p>
          <a:p>
            <a:pPr algn="l">
              <a:buFont typeface="Arial"/>
              <a:buChar char="•"/>
            </a:pPr>
            <a:r>
              <a:rPr lang="en-US" sz="1700">
                <a:solidFill>
                  <a:schemeClr val="bg1"/>
                </a:solidFill>
                <a:latin typeface="Times New Roman"/>
                <a:cs typeface="Times New Roman"/>
              </a:rPr>
              <a:t>sophisticated  feature extraction and time series analysis.  You can use deep learning models, such as a neural network, </a:t>
            </a:r>
          </a:p>
          <a:p>
            <a:pPr algn="l">
              <a:buFont typeface="Arial"/>
              <a:buChar char="•"/>
            </a:pPr>
            <a:r>
              <a:rPr lang="en-US" sz="1700">
                <a:solidFill>
                  <a:schemeClr val="bg1"/>
                </a:solidFill>
                <a:latin typeface="Times New Roman"/>
                <a:cs typeface="Times New Roman"/>
              </a:rPr>
              <a:t>to capture complex patterns in the data.</a:t>
            </a:r>
          </a:p>
        </p:txBody>
      </p:sp>
    </p:spTree>
    <p:extLst>
      <p:ext uri="{BB962C8B-B14F-4D97-AF65-F5344CB8AC3E}">
        <p14:creationId xmlns:p14="http://schemas.microsoft.com/office/powerpoint/2010/main" val="326873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a:br>
            <a:br>
              <a:rPr lang="en-US" sz="2200"/>
            </a:br>
            <a:r>
              <a:rPr lang="en-US" sz="2200"/>
              <a:t>from </a:t>
            </a:r>
            <a:r>
              <a:rPr lang="en-US" sz="2200" err="1"/>
              <a:t>tensorflow.keras.models</a:t>
            </a:r>
            <a:r>
              <a:rPr lang="en-US" sz="2200"/>
              <a:t> import Sequential</a:t>
            </a:r>
            <a:br>
              <a:rPr lang="en-US" sz="2200"/>
            </a:br>
            <a:r>
              <a:rPr lang="en-US" sz="2200"/>
              <a:t> from </a:t>
            </a:r>
            <a:r>
              <a:rPr lang="en-US" sz="2200" err="1"/>
              <a:t>tensorflow.keras.layers</a:t>
            </a:r>
            <a:r>
              <a:rPr lang="en-US" sz="2200"/>
              <a:t> import Dense </a:t>
            </a:r>
            <a:br>
              <a:rPr lang="en-US" sz="2200"/>
            </a:br>
            <a:r>
              <a:rPr lang="en-US" sz="2200"/>
              <a:t>model = Sequential([</a:t>
            </a:r>
            <a:br>
              <a:rPr lang="en-US" sz="2200"/>
            </a:br>
            <a:r>
              <a:rPr lang="en-US" sz="2200"/>
              <a:t>                       Dense(128, </a:t>
            </a:r>
            <a:r>
              <a:rPr lang="en-US" sz="2200" err="1"/>
              <a:t>input_dim</a:t>
            </a:r>
            <a:r>
              <a:rPr lang="en-US" sz="2200"/>
              <a:t>=</a:t>
            </a:r>
            <a:r>
              <a:rPr lang="en-US" sz="2200" err="1"/>
              <a:t>X_train.shape</a:t>
            </a:r>
            <a:r>
              <a:rPr lang="en-US" sz="2200"/>
              <a:t>[1], activation='</a:t>
            </a:r>
            <a:r>
              <a:rPr lang="en-US" sz="2200" err="1"/>
              <a:t>relu</a:t>
            </a:r>
            <a:r>
              <a:rPr lang="en-US" sz="2200"/>
              <a:t>'),</a:t>
            </a:r>
            <a:br>
              <a:rPr lang="en-US" sz="2200"/>
            </a:br>
            <a:r>
              <a:rPr lang="en-US" sz="2200"/>
              <a:t>                       Dense(64, activation='</a:t>
            </a:r>
            <a:r>
              <a:rPr lang="en-US" sz="2200" err="1"/>
              <a:t>relu</a:t>
            </a:r>
            <a:r>
              <a:rPr lang="en-US" sz="2200"/>
              <a:t>'),</a:t>
            </a:r>
            <a:br>
              <a:rPr lang="en-US" sz="2200"/>
            </a:br>
            <a:r>
              <a:rPr lang="en-US" sz="2200"/>
              <a:t>                       Dense(1, activation='sigmoid') ]) </a:t>
            </a:r>
            <a:br>
              <a:rPr lang="en-US" sz="2200"/>
            </a:br>
            <a:r>
              <a:rPr lang="en-US" sz="2200" err="1"/>
              <a:t>model.compile</a:t>
            </a:r>
            <a:r>
              <a:rPr lang="en-US" sz="2200"/>
              <a:t>(optimizer='</a:t>
            </a:r>
            <a:r>
              <a:rPr lang="en-US" sz="2200" err="1"/>
              <a:t>adam</a:t>
            </a:r>
            <a:r>
              <a:rPr lang="en-US" sz="2200"/>
              <a:t>', loss='</a:t>
            </a:r>
            <a:r>
              <a:rPr lang="en-US" sz="2200" err="1"/>
              <a:t>binary_crossentropy</a:t>
            </a:r>
            <a:r>
              <a:rPr lang="en-US" sz="2200"/>
              <a:t>', metrics['accuracy'])</a:t>
            </a:r>
            <a:br>
              <a:rPr lang="en-US" sz="2200"/>
            </a:br>
            <a:r>
              <a:rPr lang="en-US" sz="2200"/>
              <a:t> </a:t>
            </a:r>
            <a:r>
              <a:rPr lang="en-US" sz="2200" err="1"/>
              <a:t>model.fit</a:t>
            </a:r>
            <a:r>
              <a:rPr lang="en-US" sz="2200"/>
              <a:t>(</a:t>
            </a:r>
            <a:r>
              <a:rPr lang="en-US" sz="2200" err="1"/>
              <a:t>X_train</a:t>
            </a:r>
            <a:r>
              <a:rPr lang="en-US" sz="2200"/>
              <a:t>, </a:t>
            </a:r>
            <a:r>
              <a:rPr lang="en-US" sz="2200" err="1"/>
              <a:t>y_train</a:t>
            </a:r>
            <a:r>
              <a:rPr lang="en-US" sz="2200"/>
              <a:t>, epochs=10, </a:t>
            </a:r>
            <a:r>
              <a:rPr lang="en-US" sz="2200" err="1"/>
              <a:t>batch_size</a:t>
            </a:r>
            <a:r>
              <a:rPr lang="en-US" sz="2200"/>
              <a:t>=32)</a:t>
            </a:r>
          </a:p>
        </p:txBody>
      </p: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Metropolitan</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Network Analysis:</vt:lpstr>
      <vt:lpstr>Time Series Analysis</vt:lpstr>
      <vt:lpstr>                    Pandas Library</vt:lpstr>
      <vt:lpstr>Receiver Operating Characteristic (ROC) Curve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80</cp:revision>
  <dcterms:created xsi:type="dcterms:W3CDTF">2023-10-15T17:37:11Z</dcterms:created>
  <dcterms:modified xsi:type="dcterms:W3CDTF">2023-10-20T17:31:55Z</dcterms:modified>
</cp:coreProperties>
</file>